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08"/>
  </p:notesMasterIdLst>
  <p:sldIdLst>
    <p:sldId id="285" r:id="rId2"/>
    <p:sldId id="257" r:id="rId3"/>
    <p:sldId id="286" r:id="rId4"/>
    <p:sldId id="287" r:id="rId5"/>
    <p:sldId id="288" r:id="rId6"/>
    <p:sldId id="290" r:id="rId7"/>
    <p:sldId id="256" r:id="rId8"/>
    <p:sldId id="258" r:id="rId9"/>
    <p:sldId id="293" r:id="rId10"/>
    <p:sldId id="291" r:id="rId11"/>
    <p:sldId id="303" r:id="rId12"/>
    <p:sldId id="292" r:id="rId13"/>
    <p:sldId id="295" r:id="rId14"/>
    <p:sldId id="296" r:id="rId15"/>
    <p:sldId id="297" r:id="rId16"/>
    <p:sldId id="298" r:id="rId17"/>
    <p:sldId id="299" r:id="rId18"/>
    <p:sldId id="300" r:id="rId19"/>
    <p:sldId id="306" r:id="rId20"/>
    <p:sldId id="301" r:id="rId21"/>
    <p:sldId id="307" r:id="rId22"/>
    <p:sldId id="308" r:id="rId23"/>
    <p:sldId id="309" r:id="rId24"/>
    <p:sldId id="302" r:id="rId25"/>
    <p:sldId id="304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7" r:id="rId60"/>
    <p:sldId id="346" r:id="rId61"/>
    <p:sldId id="353" r:id="rId62"/>
    <p:sldId id="356" r:id="rId63"/>
    <p:sldId id="357" r:id="rId64"/>
    <p:sldId id="358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6" r:id="rId73"/>
    <p:sldId id="348" r:id="rId74"/>
    <p:sldId id="354" r:id="rId75"/>
    <p:sldId id="349" r:id="rId76"/>
    <p:sldId id="350" r:id="rId77"/>
    <p:sldId id="351" r:id="rId78"/>
    <p:sldId id="352" r:id="rId79"/>
    <p:sldId id="367" r:id="rId80"/>
    <p:sldId id="329" r:id="rId81"/>
    <p:sldId id="259" r:id="rId82"/>
    <p:sldId id="260" r:id="rId83"/>
    <p:sldId id="261" r:id="rId84"/>
    <p:sldId id="262" r:id="rId85"/>
    <p:sldId id="263" r:id="rId86"/>
    <p:sldId id="264" r:id="rId87"/>
    <p:sldId id="265" r:id="rId88"/>
    <p:sldId id="266" r:id="rId89"/>
    <p:sldId id="267" r:id="rId90"/>
    <p:sldId id="268" r:id="rId91"/>
    <p:sldId id="269" r:id="rId92"/>
    <p:sldId id="270" r:id="rId93"/>
    <p:sldId id="271" r:id="rId94"/>
    <p:sldId id="272" r:id="rId95"/>
    <p:sldId id="273" r:id="rId96"/>
    <p:sldId id="274" r:id="rId97"/>
    <p:sldId id="275" r:id="rId98"/>
    <p:sldId id="276" r:id="rId99"/>
    <p:sldId id="277" r:id="rId100"/>
    <p:sldId id="278" r:id="rId101"/>
    <p:sldId id="279" r:id="rId102"/>
    <p:sldId id="280" r:id="rId103"/>
    <p:sldId id="281" r:id="rId104"/>
    <p:sldId id="282" r:id="rId105"/>
    <p:sldId id="283" r:id="rId106"/>
    <p:sldId id="284" r:id="rId10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46"/>
    <a:srgbClr val="9B45DF"/>
    <a:srgbClr val="009A00"/>
    <a:srgbClr val="0C2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068B2F-631A-4B18-B675-6F3427810A76}">
  <a:tblStyle styleId="{F4068B2F-631A-4B18-B675-6F3427810A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4"/>
    <p:restoredTop sz="94830"/>
  </p:normalViewPr>
  <p:slideViewPr>
    <p:cSldViewPr snapToGrid="0" snapToObjects="1">
      <p:cViewPr>
        <p:scale>
          <a:sx n="140" d="100"/>
          <a:sy n="140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89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1144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5023b3ac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85023b3ac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4f601ca6d_4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4f601ca6d_4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63b484949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63b484949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96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98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0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89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86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8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42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458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70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703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526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27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85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6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432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578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171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Agent. Environment.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Sklls</a:t>
            </a:r>
            <a:r>
              <a:rPr lang="en-US" dirty="0"/>
              <a:t> – learning, writing, communicating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80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224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38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374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8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9559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72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73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Goals. Rewards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52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0968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283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29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26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213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33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288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016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4722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113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483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7721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591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188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712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0352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4220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9118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11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491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7671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2662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0649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2847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64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2666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1735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2110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4233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8578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3563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15641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6691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0828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4747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611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9278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7657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652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0737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5869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nice way to say it. The mean way to say it is that there is a tendency to provide explanations that are abstract, boring, and unhelpful. Not intellectually deep.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6099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6876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6295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888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025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7341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81338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◦"/>
              <a:defRPr sz="2800" i="1">
                <a:solidFill>
                  <a:srgbClr val="39C0BA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▫"/>
              <a:defRPr sz="2800" i="1">
                <a:solidFill>
                  <a:srgbClr val="39C0BA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quicksand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6" Type="http://schemas.microsoft.com/office/2007/relationships/hdphoto" Target="../media/hdphoto9.wdp"/><Relationship Id="rId5" Type="http://schemas.openxmlformats.org/officeDocument/2006/relationships/image" Target="../media/image2.png"/><Relationship Id="rId4" Type="http://schemas.microsoft.com/office/2007/relationships/hdphoto" Target="../media/hdphoto8.wdp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27961" y="1489426"/>
            <a:ext cx="2155500" cy="2164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What we know</a:t>
            </a:r>
            <a:endParaRPr sz="6600" b="1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013859" y="2922262"/>
            <a:ext cx="70321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… about being productive and finding meaning at work</a:t>
            </a:r>
            <a:endParaRPr sz="24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" name="Google Shape;116;p18">
            <a:extLst>
              <a:ext uri="{FF2B5EF4-FFF2-40B4-BE49-F238E27FC236}">
                <a16:creationId xmlns:a16="http://schemas.microsoft.com/office/drawing/2014/main" id="{3476D8B1-A707-9D44-8C8F-291903423DC0}"/>
              </a:ext>
            </a:extLst>
          </p:cNvPr>
          <p:cNvSpPr txBox="1">
            <a:spLocks/>
          </p:cNvSpPr>
          <p:nvPr/>
        </p:nvSpPr>
        <p:spPr>
          <a:xfrm>
            <a:off x="4923370" y="1085889"/>
            <a:ext cx="16908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(don’t)</a:t>
            </a:r>
          </a:p>
        </p:txBody>
      </p:sp>
      <p:sp>
        <p:nvSpPr>
          <p:cNvPr id="12" name="Google Shape;116;p18">
            <a:extLst>
              <a:ext uri="{FF2B5EF4-FFF2-40B4-BE49-F238E27FC236}">
                <a16:creationId xmlns:a16="http://schemas.microsoft.com/office/drawing/2014/main" id="{2A5C1621-C64B-F24F-A23A-FF302C4EA824}"/>
              </a:ext>
            </a:extLst>
          </p:cNvPr>
          <p:cNvSpPr txBox="1">
            <a:spLocks/>
          </p:cNvSpPr>
          <p:nvPr/>
        </p:nvSpPr>
        <p:spPr>
          <a:xfrm>
            <a:off x="5529944" y="1498288"/>
            <a:ext cx="4776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^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A9893-AEE8-D543-8AB1-FF6F5BD736AA}"/>
              </a:ext>
            </a:extLst>
          </p:cNvPr>
          <p:cNvSpPr txBox="1"/>
          <p:nvPr/>
        </p:nvSpPr>
        <p:spPr>
          <a:xfrm>
            <a:off x="1390651" y="4641078"/>
            <a:ext cx="1770036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dishopch@msu.edu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86E0521-6DA5-9D43-97B9-19E45994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89" y="1823412"/>
            <a:ext cx="1299444" cy="1496527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4D607735-B954-B744-8E0F-CBFC21BA7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7036" y="4717986"/>
            <a:ext cx="456343" cy="45634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8D024F0-1987-A642-A39F-EB307D97C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595" y="4698482"/>
            <a:ext cx="505988" cy="5059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3D53D2-A3D6-E044-9953-B27A37604DB7}"/>
              </a:ext>
            </a:extLst>
          </p:cNvPr>
          <p:cNvSpPr txBox="1"/>
          <p:nvPr/>
        </p:nvSpPr>
        <p:spPr>
          <a:xfrm>
            <a:off x="3730103" y="4641078"/>
            <a:ext cx="84189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Cdishop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7096BC-5A02-604B-A2E9-A47D76BFB293}"/>
              </a:ext>
            </a:extLst>
          </p:cNvPr>
          <p:cNvSpPr txBox="1"/>
          <p:nvPr/>
        </p:nvSpPr>
        <p:spPr>
          <a:xfrm>
            <a:off x="6938183" y="4641078"/>
            <a:ext cx="194636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Christopher R. </a:t>
            </a:r>
            <a:r>
              <a:rPr lang="en-US" dirty="0" err="1">
                <a:solidFill>
                  <a:schemeClr val="bg1"/>
                </a:solidFill>
              </a:rPr>
              <a:t>Dishop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C6148E7-ACD5-C24C-A161-54C6EE94D687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645507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2E3037"/>
                </a:solidFill>
              </a:rPr>
              <a:t>Thanks!</a:t>
            </a:r>
            <a:endParaRPr sz="2200" b="1">
              <a:solidFill>
                <a:srgbClr val="2E3037"/>
              </a:solidFill>
            </a:endParaRPr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3F3F3"/>
                </a:solidFill>
              </a:rPr>
              <a:t>ANY QUESTIONS?</a:t>
            </a:r>
            <a:endParaRPr sz="3600" b="1">
              <a:solidFill>
                <a:srgbClr val="F3F3F3"/>
              </a:solidFill>
            </a:endParaRPr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4294967295"/>
          </p:nvPr>
        </p:nvSpPr>
        <p:spPr>
          <a:xfrm>
            <a:off x="1336100" y="2771569"/>
            <a:ext cx="73377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You can find me at</a:t>
            </a:r>
            <a:endParaRPr sz="22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@username</a:t>
            </a:r>
            <a:endParaRPr sz="22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user@mail.me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body" idx="1"/>
          </p:nvPr>
        </p:nvSpPr>
        <p:spPr>
          <a:xfrm>
            <a:off x="1165498" y="1130515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F3F3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2400"/>
              <a:buChar char="◦"/>
            </a:pPr>
            <a:r>
              <a:rPr lang="en" sz="2400">
                <a:solidFill>
                  <a:srgbClr val="F3F3F3"/>
                </a:solidFill>
              </a:rPr>
              <a:t>Presentation template by </a:t>
            </a:r>
            <a:r>
              <a:rPr lang="en" sz="2400" u="sng">
                <a:solidFill>
                  <a:srgbClr val="F3F3F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◦"/>
            </a:pPr>
            <a:r>
              <a:rPr lang="en" sz="2400">
                <a:solidFill>
                  <a:srgbClr val="F3F3F3"/>
                </a:solidFill>
              </a:rPr>
              <a:t>Photographs by </a:t>
            </a:r>
            <a:r>
              <a:rPr lang="en" sz="2400" u="sng">
                <a:solidFill>
                  <a:srgbClr val="F3F3F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body" idx="1"/>
          </p:nvPr>
        </p:nvSpPr>
        <p:spPr>
          <a:xfrm>
            <a:off x="1165500" y="1224625"/>
            <a:ext cx="6858000" cy="29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This presentations uses the following typographies and colors: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</a:pPr>
            <a:r>
              <a:rPr lang="en" sz="1400">
                <a:solidFill>
                  <a:srgbClr val="FFFFFF"/>
                </a:solidFill>
              </a:rPr>
              <a:t>Titles &amp; body copy: </a:t>
            </a:r>
            <a:r>
              <a:rPr lang="en" sz="1400" b="1">
                <a:solidFill>
                  <a:srgbClr val="FFFFFF"/>
                </a:solidFill>
              </a:rPr>
              <a:t>Quicksand</a:t>
            </a:r>
            <a:endParaRPr sz="14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You can download the fonts on this page: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39C0B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https://www.fontsquirrel.com/fonts/quicksand</a:t>
            </a:r>
            <a:endParaRPr sz="1400">
              <a:solidFill>
                <a:srgbClr val="39C0BA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</a:pPr>
            <a:r>
              <a:rPr lang="en" sz="1400">
                <a:solidFill>
                  <a:srgbClr val="FFFFFF"/>
                </a:solidFill>
              </a:rPr>
              <a:t>Dark gray </a:t>
            </a:r>
            <a:r>
              <a:rPr lang="en" sz="1400" b="1">
                <a:solidFill>
                  <a:srgbClr val="2E3037"/>
                </a:solidFill>
                <a:highlight>
                  <a:srgbClr val="FFFFFF"/>
                </a:highlight>
              </a:rPr>
              <a:t>#2e3037</a:t>
            </a:r>
            <a:endParaRPr sz="1400" b="1">
              <a:solidFill>
                <a:srgbClr val="2E3037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</a:pPr>
            <a:r>
              <a:rPr lang="en" sz="1400">
                <a:solidFill>
                  <a:srgbClr val="FFFFFF"/>
                </a:solidFill>
              </a:rPr>
              <a:t>Aqua </a:t>
            </a:r>
            <a:r>
              <a:rPr lang="en" sz="1400" b="1">
                <a:solidFill>
                  <a:srgbClr val="39C0BA"/>
                </a:solidFill>
              </a:rPr>
              <a:t>#39c0ba</a:t>
            </a:r>
            <a:endParaRPr sz="1400" b="1">
              <a:solidFill>
                <a:srgbClr val="39C0BA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</a:pPr>
            <a:r>
              <a:rPr lang="en" sz="1400">
                <a:solidFill>
                  <a:srgbClr val="FFFFFF"/>
                </a:solidFill>
              </a:rPr>
              <a:t>Salmon </a:t>
            </a:r>
            <a:r>
              <a:rPr lang="en" sz="1400" b="1">
                <a:solidFill>
                  <a:srgbClr val="F35B69"/>
                </a:solidFill>
              </a:rPr>
              <a:t>#f35b69</a:t>
            </a:r>
            <a:endParaRPr sz="1400" b="1">
              <a:solidFill>
                <a:srgbClr val="F35B6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</a:pPr>
            <a:r>
              <a:rPr lang="en" sz="1400">
                <a:solidFill>
                  <a:srgbClr val="FFFFFF"/>
                </a:solidFill>
              </a:rPr>
              <a:t>Blue </a:t>
            </a:r>
            <a:r>
              <a:rPr lang="en" sz="1400" b="1">
                <a:solidFill>
                  <a:srgbClr val="6D9EEB"/>
                </a:solidFill>
              </a:rPr>
              <a:t>#6d9eeb</a:t>
            </a:r>
            <a:endParaRPr sz="1400" b="1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1165475" y="4095450"/>
            <a:ext cx="7674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0BA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7104950" y="467225"/>
            <a:ext cx="17127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This means that you can: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icksand"/>
              <a:buChar char="●"/>
            </a:pP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Resize them without losing quality.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icksand"/>
              <a:buChar char="●"/>
            </a:pP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Change line color, width and style.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Isn’t that nice? :)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Examples: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39" name="Google Shape;339;p37"/>
          <p:cNvGrpSpPr/>
          <p:nvPr/>
        </p:nvGrpSpPr>
        <p:grpSpPr>
          <a:xfrm>
            <a:off x="1399372" y="404794"/>
            <a:ext cx="342903" cy="447293"/>
            <a:chOff x="590250" y="244200"/>
            <a:chExt cx="407975" cy="532175"/>
          </a:xfrm>
        </p:grpSpPr>
        <p:sp>
          <p:nvSpPr>
            <p:cNvPr id="340" name="Google Shape;340;p3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37"/>
          <p:cNvGrpSpPr/>
          <p:nvPr/>
        </p:nvGrpSpPr>
        <p:grpSpPr>
          <a:xfrm>
            <a:off x="1942864" y="470816"/>
            <a:ext cx="372594" cy="310144"/>
            <a:chOff x="1247825" y="322750"/>
            <a:chExt cx="443300" cy="369000"/>
          </a:xfrm>
        </p:grpSpPr>
        <p:sp>
          <p:nvSpPr>
            <p:cNvPr id="355" name="Google Shape;355;p37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37"/>
          <p:cNvGrpSpPr/>
          <p:nvPr/>
        </p:nvGrpSpPr>
        <p:grpSpPr>
          <a:xfrm>
            <a:off x="2516042" y="469282"/>
            <a:ext cx="356204" cy="313212"/>
            <a:chOff x="1929775" y="320925"/>
            <a:chExt cx="423800" cy="372650"/>
          </a:xfrm>
        </p:grpSpPr>
        <p:sp>
          <p:nvSpPr>
            <p:cNvPr id="361" name="Google Shape;361;p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37"/>
          <p:cNvSpPr/>
          <p:nvPr/>
        </p:nvSpPr>
        <p:spPr>
          <a:xfrm>
            <a:off x="3113345" y="458029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3698313" y="459058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7"/>
          <p:cNvGrpSpPr/>
          <p:nvPr/>
        </p:nvGrpSpPr>
        <p:grpSpPr>
          <a:xfrm>
            <a:off x="4785687" y="433960"/>
            <a:ext cx="336767" cy="383835"/>
            <a:chOff x="4630125" y="278900"/>
            <a:chExt cx="400675" cy="456675"/>
          </a:xfrm>
        </p:grpSpPr>
        <p:sp>
          <p:nvSpPr>
            <p:cNvPr id="369" name="Google Shape;369;p37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37"/>
          <p:cNvSpPr/>
          <p:nvPr/>
        </p:nvSpPr>
        <p:spPr>
          <a:xfrm>
            <a:off x="5326276" y="457525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37"/>
          <p:cNvGrpSpPr/>
          <p:nvPr/>
        </p:nvGrpSpPr>
        <p:grpSpPr>
          <a:xfrm>
            <a:off x="1395299" y="980516"/>
            <a:ext cx="342882" cy="418128"/>
            <a:chOff x="596350" y="929175"/>
            <a:chExt cx="407950" cy="497475"/>
          </a:xfrm>
        </p:grpSpPr>
        <p:sp>
          <p:nvSpPr>
            <p:cNvPr id="375" name="Google Shape;375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7"/>
          <p:cNvGrpSpPr/>
          <p:nvPr/>
        </p:nvGrpSpPr>
        <p:grpSpPr>
          <a:xfrm>
            <a:off x="2519615" y="1041431"/>
            <a:ext cx="349060" cy="298882"/>
            <a:chOff x="1934025" y="1001650"/>
            <a:chExt cx="415300" cy="355600"/>
          </a:xfrm>
        </p:grpSpPr>
        <p:sp>
          <p:nvSpPr>
            <p:cNvPr id="383" name="Google Shape;383;p3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7"/>
          <p:cNvSpPr/>
          <p:nvPr/>
        </p:nvSpPr>
        <p:spPr>
          <a:xfrm>
            <a:off x="3083674" y="1016373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3649184" y="1033772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4219296" y="1036336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4795564" y="1039404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7"/>
          <p:cNvGrpSpPr/>
          <p:nvPr/>
        </p:nvGrpSpPr>
        <p:grpSpPr>
          <a:xfrm>
            <a:off x="5344010" y="1018906"/>
            <a:ext cx="350068" cy="350573"/>
            <a:chOff x="5294400" y="974850"/>
            <a:chExt cx="416500" cy="417100"/>
          </a:xfrm>
        </p:grpSpPr>
        <p:sp>
          <p:nvSpPr>
            <p:cNvPr id="392" name="Google Shape;392;p37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37"/>
          <p:cNvGrpSpPr/>
          <p:nvPr/>
        </p:nvGrpSpPr>
        <p:grpSpPr>
          <a:xfrm>
            <a:off x="5867032" y="979507"/>
            <a:ext cx="433992" cy="422729"/>
            <a:chOff x="5916675" y="927975"/>
            <a:chExt cx="516350" cy="502950"/>
          </a:xfrm>
        </p:grpSpPr>
        <p:sp>
          <p:nvSpPr>
            <p:cNvPr id="395" name="Google Shape;395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37"/>
          <p:cNvGrpSpPr/>
          <p:nvPr/>
        </p:nvGrpSpPr>
        <p:grpSpPr>
          <a:xfrm>
            <a:off x="1368676" y="1628920"/>
            <a:ext cx="391001" cy="264085"/>
            <a:chOff x="564675" y="1700625"/>
            <a:chExt cx="465200" cy="314200"/>
          </a:xfrm>
        </p:grpSpPr>
        <p:sp>
          <p:nvSpPr>
            <p:cNvPr id="398" name="Google Shape;398;p37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7"/>
          <p:cNvGrpSpPr/>
          <p:nvPr/>
        </p:nvGrpSpPr>
        <p:grpSpPr>
          <a:xfrm>
            <a:off x="1933660" y="1564432"/>
            <a:ext cx="391001" cy="382827"/>
            <a:chOff x="1236875" y="1623900"/>
            <a:chExt cx="465200" cy="455475"/>
          </a:xfrm>
        </p:grpSpPr>
        <p:sp>
          <p:nvSpPr>
            <p:cNvPr id="402" name="Google Shape;402;p37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37"/>
          <p:cNvGrpSpPr/>
          <p:nvPr/>
        </p:nvGrpSpPr>
        <p:grpSpPr>
          <a:xfrm>
            <a:off x="2510915" y="1572627"/>
            <a:ext cx="366458" cy="366437"/>
            <a:chOff x="1923675" y="1633650"/>
            <a:chExt cx="436000" cy="435975"/>
          </a:xfrm>
        </p:grpSpPr>
        <p:sp>
          <p:nvSpPr>
            <p:cNvPr id="410" name="Google Shape;410;p3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37"/>
          <p:cNvGrpSpPr/>
          <p:nvPr/>
        </p:nvGrpSpPr>
        <p:grpSpPr>
          <a:xfrm>
            <a:off x="3074366" y="1571093"/>
            <a:ext cx="369505" cy="369505"/>
            <a:chOff x="2594050" y="1631825"/>
            <a:chExt cx="439625" cy="439625"/>
          </a:xfrm>
        </p:grpSpPr>
        <p:sp>
          <p:nvSpPr>
            <p:cNvPr id="417" name="Google Shape;417;p3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7"/>
          <p:cNvSpPr/>
          <p:nvPr/>
        </p:nvSpPr>
        <p:spPr>
          <a:xfrm>
            <a:off x="3655824" y="15875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239131" y="1543462"/>
            <a:ext cx="299911" cy="424768"/>
            <a:chOff x="3979850" y="1598950"/>
            <a:chExt cx="356825" cy="505375"/>
          </a:xfrm>
        </p:grpSpPr>
        <p:sp>
          <p:nvSpPr>
            <p:cNvPr id="423" name="Google Shape;423;p3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7"/>
          <p:cNvGrpSpPr/>
          <p:nvPr/>
        </p:nvGrpSpPr>
        <p:grpSpPr>
          <a:xfrm>
            <a:off x="4756521" y="1634551"/>
            <a:ext cx="395098" cy="242589"/>
            <a:chOff x="4595425" y="1707325"/>
            <a:chExt cx="470075" cy="288625"/>
          </a:xfrm>
        </p:grpSpPr>
        <p:sp>
          <p:nvSpPr>
            <p:cNvPr id="426" name="Google Shape;426;p37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7"/>
          <p:cNvGrpSpPr/>
          <p:nvPr/>
        </p:nvGrpSpPr>
        <p:grpSpPr>
          <a:xfrm>
            <a:off x="5340438" y="1575191"/>
            <a:ext cx="357234" cy="361310"/>
            <a:chOff x="5290150" y="1636700"/>
            <a:chExt cx="425025" cy="429875"/>
          </a:xfrm>
        </p:grpSpPr>
        <p:sp>
          <p:nvSpPr>
            <p:cNvPr id="432" name="Google Shape;432;p37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7"/>
          <p:cNvGrpSpPr/>
          <p:nvPr/>
        </p:nvGrpSpPr>
        <p:grpSpPr>
          <a:xfrm>
            <a:off x="5904392" y="1564432"/>
            <a:ext cx="359272" cy="376691"/>
            <a:chOff x="5961125" y="1623900"/>
            <a:chExt cx="427450" cy="448175"/>
          </a:xfrm>
        </p:grpSpPr>
        <p:sp>
          <p:nvSpPr>
            <p:cNvPr id="435" name="Google Shape;435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37"/>
          <p:cNvGrpSpPr/>
          <p:nvPr/>
        </p:nvGrpSpPr>
        <p:grpSpPr>
          <a:xfrm>
            <a:off x="6457084" y="1574161"/>
            <a:ext cx="383835" cy="363369"/>
            <a:chOff x="6618700" y="1635475"/>
            <a:chExt cx="456675" cy="432325"/>
          </a:xfrm>
        </p:grpSpPr>
        <p:sp>
          <p:nvSpPr>
            <p:cNvPr id="443" name="Google Shape;443;p3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7"/>
          <p:cNvGrpSpPr/>
          <p:nvPr/>
        </p:nvGrpSpPr>
        <p:grpSpPr>
          <a:xfrm>
            <a:off x="1412172" y="2157573"/>
            <a:ext cx="304009" cy="326513"/>
            <a:chOff x="616425" y="2329600"/>
            <a:chExt cx="361700" cy="388475"/>
          </a:xfrm>
        </p:grpSpPr>
        <p:sp>
          <p:nvSpPr>
            <p:cNvPr id="449" name="Google Shape;449;p37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7"/>
          <p:cNvGrpSpPr/>
          <p:nvPr/>
        </p:nvGrpSpPr>
        <p:grpSpPr>
          <a:xfrm>
            <a:off x="1968982" y="2160641"/>
            <a:ext cx="320378" cy="320378"/>
            <a:chOff x="1278900" y="2333250"/>
            <a:chExt cx="381175" cy="381175"/>
          </a:xfrm>
        </p:grpSpPr>
        <p:sp>
          <p:nvSpPr>
            <p:cNvPr id="458" name="Google Shape;458;p3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37"/>
          <p:cNvGrpSpPr/>
          <p:nvPr/>
        </p:nvGrpSpPr>
        <p:grpSpPr>
          <a:xfrm>
            <a:off x="2533945" y="2160641"/>
            <a:ext cx="320399" cy="320378"/>
            <a:chOff x="1951075" y="2333250"/>
            <a:chExt cx="381200" cy="381175"/>
          </a:xfrm>
        </p:grpSpPr>
        <p:sp>
          <p:nvSpPr>
            <p:cNvPr id="463" name="Google Shape;463;p3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7"/>
          <p:cNvGrpSpPr/>
          <p:nvPr/>
        </p:nvGrpSpPr>
        <p:grpSpPr>
          <a:xfrm>
            <a:off x="3098929" y="2160641"/>
            <a:ext cx="320378" cy="320378"/>
            <a:chOff x="2623275" y="2333250"/>
            <a:chExt cx="381175" cy="381175"/>
          </a:xfrm>
        </p:grpSpPr>
        <p:sp>
          <p:nvSpPr>
            <p:cNvPr id="468" name="Google Shape;468;p37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37"/>
          <p:cNvGrpSpPr/>
          <p:nvPr/>
        </p:nvGrpSpPr>
        <p:grpSpPr>
          <a:xfrm>
            <a:off x="3738634" y="2105378"/>
            <a:ext cx="170937" cy="426827"/>
            <a:chOff x="3384375" y="2267500"/>
            <a:chExt cx="203375" cy="507825"/>
          </a:xfrm>
        </p:grpSpPr>
        <p:sp>
          <p:nvSpPr>
            <p:cNvPr id="473" name="Google Shape;473;p3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7"/>
          <p:cNvGrpSpPr/>
          <p:nvPr/>
        </p:nvGrpSpPr>
        <p:grpSpPr>
          <a:xfrm>
            <a:off x="4883941" y="2159611"/>
            <a:ext cx="140237" cy="318339"/>
            <a:chOff x="4747025" y="2332025"/>
            <a:chExt cx="166850" cy="378750"/>
          </a:xfrm>
        </p:grpSpPr>
        <p:sp>
          <p:nvSpPr>
            <p:cNvPr id="476" name="Google Shape;476;p37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37"/>
          <p:cNvGrpSpPr/>
          <p:nvPr/>
        </p:nvGrpSpPr>
        <p:grpSpPr>
          <a:xfrm>
            <a:off x="4316415" y="2107416"/>
            <a:ext cx="145343" cy="422729"/>
            <a:chOff x="4071800" y="2269925"/>
            <a:chExt cx="172925" cy="502950"/>
          </a:xfrm>
        </p:grpSpPr>
        <p:sp>
          <p:nvSpPr>
            <p:cNvPr id="479" name="Google Shape;479;p37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/>
          <p:nvPr/>
        </p:nvSpPr>
        <p:spPr>
          <a:xfrm>
            <a:off x="5359036" y="2152016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7"/>
          <p:cNvGrpSpPr/>
          <p:nvPr/>
        </p:nvGrpSpPr>
        <p:grpSpPr>
          <a:xfrm>
            <a:off x="5914121" y="2158077"/>
            <a:ext cx="345971" cy="325505"/>
            <a:chOff x="5972700" y="2330200"/>
            <a:chExt cx="411625" cy="387275"/>
          </a:xfrm>
        </p:grpSpPr>
        <p:sp>
          <p:nvSpPr>
            <p:cNvPr id="483" name="Google Shape;483;p3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37"/>
          <p:cNvGrpSpPr/>
          <p:nvPr/>
        </p:nvGrpSpPr>
        <p:grpSpPr>
          <a:xfrm>
            <a:off x="1509418" y="2686206"/>
            <a:ext cx="109538" cy="399195"/>
            <a:chOff x="732125" y="2958550"/>
            <a:chExt cx="130325" cy="474950"/>
          </a:xfrm>
        </p:grpSpPr>
        <p:sp>
          <p:nvSpPr>
            <p:cNvPr id="486" name="Google Shape;486;p37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7"/>
          <p:cNvSpPr/>
          <p:nvPr/>
        </p:nvSpPr>
        <p:spPr>
          <a:xfrm>
            <a:off x="2526338" y="2670435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7"/>
          <p:cNvSpPr/>
          <p:nvPr/>
        </p:nvSpPr>
        <p:spPr>
          <a:xfrm>
            <a:off x="2004830" y="2670435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37"/>
          <p:cNvGrpSpPr/>
          <p:nvPr/>
        </p:nvGrpSpPr>
        <p:grpSpPr>
          <a:xfrm>
            <a:off x="3065162" y="2699002"/>
            <a:ext cx="387933" cy="367467"/>
            <a:chOff x="2583100" y="2973775"/>
            <a:chExt cx="461550" cy="437200"/>
          </a:xfrm>
        </p:grpSpPr>
        <p:sp>
          <p:nvSpPr>
            <p:cNvPr id="497" name="Google Shape;497;p3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37"/>
          <p:cNvSpPr/>
          <p:nvPr/>
        </p:nvSpPr>
        <p:spPr>
          <a:xfrm>
            <a:off x="4776106" y="2707797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37"/>
          <p:cNvGrpSpPr/>
          <p:nvPr/>
        </p:nvGrpSpPr>
        <p:grpSpPr>
          <a:xfrm>
            <a:off x="5304611" y="2727159"/>
            <a:ext cx="435022" cy="323445"/>
            <a:chOff x="5247525" y="3007275"/>
            <a:chExt cx="517575" cy="384825"/>
          </a:xfrm>
        </p:grpSpPr>
        <p:sp>
          <p:nvSpPr>
            <p:cNvPr id="501" name="Google Shape;501;p3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37"/>
          <p:cNvGrpSpPr/>
          <p:nvPr/>
        </p:nvGrpSpPr>
        <p:grpSpPr>
          <a:xfrm>
            <a:off x="4215597" y="2708731"/>
            <a:ext cx="342882" cy="350068"/>
            <a:chOff x="3951850" y="2985350"/>
            <a:chExt cx="407950" cy="416500"/>
          </a:xfrm>
        </p:grpSpPr>
        <p:sp>
          <p:nvSpPr>
            <p:cNvPr id="504" name="Google Shape;504;p3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7"/>
          <p:cNvGrpSpPr/>
          <p:nvPr/>
        </p:nvGrpSpPr>
        <p:grpSpPr>
          <a:xfrm>
            <a:off x="1372269" y="3298279"/>
            <a:ext cx="397136" cy="305017"/>
            <a:chOff x="568950" y="3686775"/>
            <a:chExt cx="472500" cy="362900"/>
          </a:xfrm>
        </p:grpSpPr>
        <p:sp>
          <p:nvSpPr>
            <p:cNvPr id="509" name="Google Shape;509;p37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37"/>
          <p:cNvSpPr/>
          <p:nvPr/>
        </p:nvSpPr>
        <p:spPr>
          <a:xfrm>
            <a:off x="5949111" y="2691427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Google Shape;513;p37"/>
          <p:cNvGrpSpPr/>
          <p:nvPr/>
        </p:nvGrpSpPr>
        <p:grpSpPr>
          <a:xfrm>
            <a:off x="1940321" y="3323872"/>
            <a:ext cx="377700" cy="253852"/>
            <a:chOff x="1244800" y="3717225"/>
            <a:chExt cx="449375" cy="302025"/>
          </a:xfrm>
        </p:grpSpPr>
        <p:sp>
          <p:nvSpPr>
            <p:cNvPr id="514" name="Google Shape;514;p37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7"/>
          <p:cNvGrpSpPr/>
          <p:nvPr/>
        </p:nvGrpSpPr>
        <p:grpSpPr>
          <a:xfrm>
            <a:off x="2510411" y="3304414"/>
            <a:ext cx="367467" cy="287115"/>
            <a:chOff x="1923075" y="3694075"/>
            <a:chExt cx="437200" cy="341600"/>
          </a:xfrm>
        </p:grpSpPr>
        <p:sp>
          <p:nvSpPr>
            <p:cNvPr id="521" name="Google Shape;521;p3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37"/>
          <p:cNvGrpSpPr/>
          <p:nvPr/>
        </p:nvGrpSpPr>
        <p:grpSpPr>
          <a:xfrm>
            <a:off x="3078967" y="3299813"/>
            <a:ext cx="360301" cy="295814"/>
            <a:chOff x="2599525" y="3688600"/>
            <a:chExt cx="428675" cy="351950"/>
          </a:xfrm>
        </p:grpSpPr>
        <p:sp>
          <p:nvSpPr>
            <p:cNvPr id="531" name="Google Shape;531;p3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37"/>
          <p:cNvGrpSpPr/>
          <p:nvPr/>
        </p:nvGrpSpPr>
        <p:grpSpPr>
          <a:xfrm>
            <a:off x="3661350" y="3279346"/>
            <a:ext cx="333700" cy="329077"/>
            <a:chOff x="3292425" y="3664250"/>
            <a:chExt cx="397025" cy="391525"/>
          </a:xfrm>
        </p:grpSpPr>
        <p:sp>
          <p:nvSpPr>
            <p:cNvPr id="535" name="Google Shape;535;p37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37"/>
          <p:cNvGrpSpPr/>
          <p:nvPr/>
        </p:nvGrpSpPr>
        <p:grpSpPr>
          <a:xfrm>
            <a:off x="4199207" y="3321813"/>
            <a:ext cx="369526" cy="268183"/>
            <a:chOff x="3932350" y="3714775"/>
            <a:chExt cx="439650" cy="319075"/>
          </a:xfrm>
        </p:grpSpPr>
        <p:sp>
          <p:nvSpPr>
            <p:cNvPr id="539" name="Google Shape;539;p3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37"/>
          <p:cNvGrpSpPr/>
          <p:nvPr/>
        </p:nvGrpSpPr>
        <p:grpSpPr>
          <a:xfrm>
            <a:off x="4764191" y="3321813"/>
            <a:ext cx="369505" cy="268183"/>
            <a:chOff x="4604550" y="3714775"/>
            <a:chExt cx="439625" cy="319075"/>
          </a:xfrm>
        </p:grpSpPr>
        <p:sp>
          <p:nvSpPr>
            <p:cNvPr id="545" name="Google Shape;545;p37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37"/>
          <p:cNvGrpSpPr/>
          <p:nvPr/>
        </p:nvGrpSpPr>
        <p:grpSpPr>
          <a:xfrm>
            <a:off x="5342476" y="3294181"/>
            <a:ext cx="353136" cy="313738"/>
            <a:chOff x="5292575" y="3681900"/>
            <a:chExt cx="420150" cy="373275"/>
          </a:xfrm>
        </p:grpSpPr>
        <p:sp>
          <p:nvSpPr>
            <p:cNvPr id="548" name="Google Shape;548;p3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7"/>
          <p:cNvGrpSpPr/>
          <p:nvPr/>
        </p:nvGrpSpPr>
        <p:grpSpPr>
          <a:xfrm>
            <a:off x="5887498" y="3254258"/>
            <a:ext cx="393060" cy="393060"/>
            <a:chOff x="5941025" y="3634400"/>
            <a:chExt cx="467650" cy="467650"/>
          </a:xfrm>
        </p:grpSpPr>
        <p:sp>
          <p:nvSpPr>
            <p:cNvPr id="556" name="Google Shape;556;p3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7"/>
          <p:cNvGrpSpPr/>
          <p:nvPr/>
        </p:nvGrpSpPr>
        <p:grpSpPr>
          <a:xfrm>
            <a:off x="6477571" y="3279346"/>
            <a:ext cx="342882" cy="342903"/>
            <a:chOff x="6643075" y="3664250"/>
            <a:chExt cx="407950" cy="407975"/>
          </a:xfrm>
        </p:grpSpPr>
        <p:sp>
          <p:nvSpPr>
            <p:cNvPr id="563" name="Google Shape;563;p3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7"/>
          <p:cNvGrpSpPr/>
          <p:nvPr/>
        </p:nvGrpSpPr>
        <p:grpSpPr>
          <a:xfrm>
            <a:off x="1378405" y="3830000"/>
            <a:ext cx="371564" cy="371543"/>
            <a:chOff x="576250" y="4319400"/>
            <a:chExt cx="442075" cy="442050"/>
          </a:xfrm>
        </p:grpSpPr>
        <p:sp>
          <p:nvSpPr>
            <p:cNvPr id="566" name="Google Shape;566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" name="Google Shape;570;p37"/>
          <p:cNvSpPr/>
          <p:nvPr/>
        </p:nvSpPr>
        <p:spPr>
          <a:xfrm>
            <a:off x="1928068" y="390229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7"/>
          <p:cNvSpPr/>
          <p:nvPr/>
        </p:nvSpPr>
        <p:spPr>
          <a:xfrm>
            <a:off x="4218791" y="384547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7"/>
          <p:cNvSpPr/>
          <p:nvPr/>
        </p:nvSpPr>
        <p:spPr>
          <a:xfrm>
            <a:off x="3653786" y="3866974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7"/>
          <p:cNvSpPr/>
          <p:nvPr/>
        </p:nvSpPr>
        <p:spPr>
          <a:xfrm>
            <a:off x="4782263" y="3843944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37"/>
          <p:cNvGrpSpPr/>
          <p:nvPr/>
        </p:nvGrpSpPr>
        <p:grpSpPr>
          <a:xfrm>
            <a:off x="5322010" y="3848932"/>
            <a:ext cx="394068" cy="325505"/>
            <a:chOff x="5268225" y="4341925"/>
            <a:chExt cx="468850" cy="387275"/>
          </a:xfrm>
        </p:grpSpPr>
        <p:sp>
          <p:nvSpPr>
            <p:cNvPr id="575" name="Google Shape;575;p37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7"/>
          <p:cNvGrpSpPr/>
          <p:nvPr/>
        </p:nvGrpSpPr>
        <p:grpSpPr>
          <a:xfrm>
            <a:off x="5906956" y="3838699"/>
            <a:ext cx="354145" cy="354145"/>
            <a:chOff x="5964175" y="4329750"/>
            <a:chExt cx="421350" cy="421350"/>
          </a:xfrm>
        </p:grpSpPr>
        <p:sp>
          <p:nvSpPr>
            <p:cNvPr id="584" name="Google Shape;584;p3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7"/>
          <p:cNvGrpSpPr/>
          <p:nvPr/>
        </p:nvGrpSpPr>
        <p:grpSpPr>
          <a:xfrm>
            <a:off x="1942864" y="4403683"/>
            <a:ext cx="372594" cy="360301"/>
            <a:chOff x="1247825" y="5001950"/>
            <a:chExt cx="443300" cy="428675"/>
          </a:xfrm>
        </p:grpSpPr>
        <p:sp>
          <p:nvSpPr>
            <p:cNvPr id="587" name="Google Shape;587;p3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7"/>
          <p:cNvGrpSpPr/>
          <p:nvPr/>
        </p:nvGrpSpPr>
        <p:grpSpPr>
          <a:xfrm>
            <a:off x="2541110" y="4385760"/>
            <a:ext cx="306068" cy="389992"/>
            <a:chOff x="1959600" y="4980625"/>
            <a:chExt cx="364150" cy="464000"/>
          </a:xfrm>
        </p:grpSpPr>
        <p:sp>
          <p:nvSpPr>
            <p:cNvPr id="594" name="Google Shape;594;p37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37"/>
          <p:cNvGrpSpPr/>
          <p:nvPr/>
        </p:nvGrpSpPr>
        <p:grpSpPr>
          <a:xfrm>
            <a:off x="3083590" y="4400615"/>
            <a:ext cx="351077" cy="360806"/>
            <a:chOff x="2605025" y="4998300"/>
            <a:chExt cx="417700" cy="429275"/>
          </a:xfrm>
        </p:grpSpPr>
        <p:sp>
          <p:nvSpPr>
            <p:cNvPr id="602" name="Google Shape;602;p37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7"/>
          <p:cNvGrpSpPr/>
          <p:nvPr/>
        </p:nvGrpSpPr>
        <p:grpSpPr>
          <a:xfrm>
            <a:off x="3614282" y="4403683"/>
            <a:ext cx="419662" cy="349543"/>
            <a:chOff x="3236425" y="5001950"/>
            <a:chExt cx="499300" cy="415875"/>
          </a:xfrm>
        </p:grpSpPr>
        <p:sp>
          <p:nvSpPr>
            <p:cNvPr id="606" name="Google Shape;606;p37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37"/>
          <p:cNvGrpSpPr/>
          <p:nvPr/>
        </p:nvGrpSpPr>
        <p:grpSpPr>
          <a:xfrm>
            <a:off x="4229402" y="4385760"/>
            <a:ext cx="319369" cy="380263"/>
            <a:chOff x="3968275" y="4980625"/>
            <a:chExt cx="379975" cy="452425"/>
          </a:xfrm>
        </p:grpSpPr>
        <p:sp>
          <p:nvSpPr>
            <p:cNvPr id="613" name="Google Shape;613;p3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37"/>
          <p:cNvGrpSpPr/>
          <p:nvPr/>
        </p:nvGrpSpPr>
        <p:grpSpPr>
          <a:xfrm>
            <a:off x="5884935" y="4470713"/>
            <a:ext cx="404323" cy="220085"/>
            <a:chOff x="5937975" y="5081700"/>
            <a:chExt cx="481050" cy="261850"/>
          </a:xfrm>
        </p:grpSpPr>
        <p:sp>
          <p:nvSpPr>
            <p:cNvPr id="617" name="Google Shape;617;p3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7"/>
          <p:cNvGrpSpPr/>
          <p:nvPr/>
        </p:nvGrpSpPr>
        <p:grpSpPr>
          <a:xfrm>
            <a:off x="6503143" y="4428247"/>
            <a:ext cx="290183" cy="333679"/>
            <a:chOff x="6673500" y="5031175"/>
            <a:chExt cx="345250" cy="397000"/>
          </a:xfrm>
        </p:grpSpPr>
        <p:sp>
          <p:nvSpPr>
            <p:cNvPr id="621" name="Google Shape;621;p3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7"/>
          <p:cNvGrpSpPr/>
          <p:nvPr/>
        </p:nvGrpSpPr>
        <p:grpSpPr>
          <a:xfrm>
            <a:off x="4195130" y="452892"/>
            <a:ext cx="387933" cy="345971"/>
            <a:chOff x="3927500" y="301425"/>
            <a:chExt cx="461550" cy="411625"/>
          </a:xfrm>
        </p:grpSpPr>
        <p:sp>
          <p:nvSpPr>
            <p:cNvPr id="627" name="Google Shape;627;p3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7"/>
          <p:cNvGrpSpPr/>
          <p:nvPr/>
        </p:nvGrpSpPr>
        <p:grpSpPr>
          <a:xfrm>
            <a:off x="6482677" y="459553"/>
            <a:ext cx="332670" cy="332670"/>
            <a:chOff x="6649150" y="309350"/>
            <a:chExt cx="395800" cy="395800"/>
          </a:xfrm>
        </p:grpSpPr>
        <p:sp>
          <p:nvSpPr>
            <p:cNvPr id="655" name="Google Shape;655;p37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7"/>
          <p:cNvGrpSpPr/>
          <p:nvPr/>
        </p:nvGrpSpPr>
        <p:grpSpPr>
          <a:xfrm>
            <a:off x="5915130" y="467223"/>
            <a:ext cx="337797" cy="319873"/>
            <a:chOff x="5973900" y="318475"/>
            <a:chExt cx="401900" cy="380575"/>
          </a:xfrm>
        </p:grpSpPr>
        <p:sp>
          <p:nvSpPr>
            <p:cNvPr id="679" name="Google Shape;679;p37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37"/>
          <p:cNvGrpSpPr/>
          <p:nvPr/>
        </p:nvGrpSpPr>
        <p:grpSpPr>
          <a:xfrm>
            <a:off x="1960283" y="980516"/>
            <a:ext cx="342882" cy="418128"/>
            <a:chOff x="1268550" y="929175"/>
            <a:chExt cx="407950" cy="497475"/>
          </a:xfrm>
        </p:grpSpPr>
        <p:sp>
          <p:nvSpPr>
            <p:cNvPr id="694" name="Google Shape;694;p37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37"/>
          <p:cNvGrpSpPr/>
          <p:nvPr/>
        </p:nvGrpSpPr>
        <p:grpSpPr>
          <a:xfrm>
            <a:off x="6446347" y="996380"/>
            <a:ext cx="405331" cy="388962"/>
            <a:chOff x="6605925" y="948050"/>
            <a:chExt cx="482250" cy="462775"/>
          </a:xfrm>
        </p:grpSpPr>
        <p:sp>
          <p:nvSpPr>
            <p:cNvPr id="698" name="Google Shape;698;p37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37"/>
          <p:cNvGrpSpPr/>
          <p:nvPr/>
        </p:nvGrpSpPr>
        <p:grpSpPr>
          <a:xfrm>
            <a:off x="6541029" y="2148349"/>
            <a:ext cx="215966" cy="342399"/>
            <a:chOff x="6718575" y="2318625"/>
            <a:chExt cx="256950" cy="407375"/>
          </a:xfrm>
        </p:grpSpPr>
        <p:sp>
          <p:nvSpPr>
            <p:cNvPr id="705" name="Google Shape;705;p3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7"/>
          <p:cNvGrpSpPr/>
          <p:nvPr/>
        </p:nvGrpSpPr>
        <p:grpSpPr>
          <a:xfrm>
            <a:off x="3642418" y="2775257"/>
            <a:ext cx="363369" cy="221115"/>
            <a:chOff x="3269900" y="3064500"/>
            <a:chExt cx="432325" cy="263075"/>
          </a:xfrm>
        </p:grpSpPr>
        <p:sp>
          <p:nvSpPr>
            <p:cNvPr id="714" name="Google Shape;714;p37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7"/>
          <p:cNvGrpSpPr/>
          <p:nvPr/>
        </p:nvGrpSpPr>
        <p:grpSpPr>
          <a:xfrm>
            <a:off x="6516444" y="2707701"/>
            <a:ext cx="265115" cy="372594"/>
            <a:chOff x="6689325" y="2984125"/>
            <a:chExt cx="315425" cy="443300"/>
          </a:xfrm>
        </p:grpSpPr>
        <p:sp>
          <p:nvSpPr>
            <p:cNvPr id="718" name="Google Shape;718;p37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7"/>
          <p:cNvGrpSpPr/>
          <p:nvPr/>
        </p:nvGrpSpPr>
        <p:grpSpPr>
          <a:xfrm>
            <a:off x="2565170" y="3802369"/>
            <a:ext cx="256416" cy="414535"/>
            <a:chOff x="1988225" y="4286525"/>
            <a:chExt cx="305075" cy="493200"/>
          </a:xfrm>
        </p:grpSpPr>
        <p:sp>
          <p:nvSpPr>
            <p:cNvPr id="724" name="Google Shape;724;p37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37"/>
          <p:cNvGrpSpPr/>
          <p:nvPr/>
        </p:nvGrpSpPr>
        <p:grpSpPr>
          <a:xfrm>
            <a:off x="3109162" y="3831534"/>
            <a:ext cx="309640" cy="392030"/>
            <a:chOff x="2635450" y="4321225"/>
            <a:chExt cx="368400" cy="466425"/>
          </a:xfrm>
        </p:grpSpPr>
        <p:sp>
          <p:nvSpPr>
            <p:cNvPr id="732" name="Google Shape;732;p37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37"/>
          <p:cNvGrpSpPr/>
          <p:nvPr/>
        </p:nvGrpSpPr>
        <p:grpSpPr>
          <a:xfrm>
            <a:off x="6477571" y="3821805"/>
            <a:ext cx="342882" cy="383835"/>
            <a:chOff x="6643075" y="4309650"/>
            <a:chExt cx="407950" cy="456675"/>
          </a:xfrm>
        </p:grpSpPr>
        <p:sp>
          <p:nvSpPr>
            <p:cNvPr id="739" name="Google Shape;739;p37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7"/>
          <p:cNvGrpSpPr/>
          <p:nvPr/>
        </p:nvGrpSpPr>
        <p:grpSpPr>
          <a:xfrm>
            <a:off x="5292844" y="4363760"/>
            <a:ext cx="452420" cy="433992"/>
            <a:chOff x="5233525" y="4954450"/>
            <a:chExt cx="538275" cy="516350"/>
          </a:xfrm>
        </p:grpSpPr>
        <p:sp>
          <p:nvSpPr>
            <p:cNvPr id="749" name="Google Shape;749;p3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37"/>
          <p:cNvGrpSpPr/>
          <p:nvPr/>
        </p:nvGrpSpPr>
        <p:grpSpPr>
          <a:xfrm>
            <a:off x="4723763" y="4371429"/>
            <a:ext cx="460615" cy="418653"/>
            <a:chOff x="4556450" y="4963575"/>
            <a:chExt cx="548025" cy="498100"/>
          </a:xfrm>
        </p:grpSpPr>
        <p:sp>
          <p:nvSpPr>
            <p:cNvPr id="761" name="Google Shape;761;p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7"/>
          <p:cNvGrpSpPr/>
          <p:nvPr/>
        </p:nvGrpSpPr>
        <p:grpSpPr>
          <a:xfrm>
            <a:off x="1341045" y="4462014"/>
            <a:ext cx="445255" cy="246182"/>
            <a:chOff x="531800" y="5071350"/>
            <a:chExt cx="529750" cy="292900"/>
          </a:xfrm>
        </p:grpSpPr>
        <p:sp>
          <p:nvSpPr>
            <p:cNvPr id="767" name="Google Shape;767;p3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37"/>
          <p:cNvGrpSpPr/>
          <p:nvPr/>
        </p:nvGrpSpPr>
        <p:grpSpPr>
          <a:xfrm>
            <a:off x="8100269" y="2403375"/>
            <a:ext cx="433992" cy="422729"/>
            <a:chOff x="5916675" y="927975"/>
            <a:chExt cx="516350" cy="502950"/>
          </a:xfrm>
        </p:grpSpPr>
        <p:sp>
          <p:nvSpPr>
            <p:cNvPr id="775" name="Google Shape;775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37"/>
          <p:cNvGrpSpPr/>
          <p:nvPr/>
        </p:nvGrpSpPr>
        <p:grpSpPr>
          <a:xfrm>
            <a:off x="7216289" y="3109277"/>
            <a:ext cx="1079481" cy="1051467"/>
            <a:chOff x="5916675" y="927975"/>
            <a:chExt cx="516350" cy="502950"/>
          </a:xfrm>
        </p:grpSpPr>
        <p:sp>
          <p:nvSpPr>
            <p:cNvPr id="778" name="Google Shape;778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37"/>
          <p:cNvGrpSpPr/>
          <p:nvPr/>
        </p:nvGrpSpPr>
        <p:grpSpPr>
          <a:xfrm>
            <a:off x="7216432" y="2403375"/>
            <a:ext cx="433992" cy="422729"/>
            <a:chOff x="5916675" y="927975"/>
            <a:chExt cx="516350" cy="502950"/>
          </a:xfrm>
        </p:grpSpPr>
        <p:sp>
          <p:nvSpPr>
            <p:cNvPr id="781" name="Google Shape;781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" name="Google Shape;783;p37"/>
          <p:cNvSpPr/>
          <p:nvPr/>
        </p:nvSpPr>
        <p:spPr>
          <a:xfrm>
            <a:off x="8292430" y="26397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7408593" y="26397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7694128" y="3697290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3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91" name="Google Shape;791;p3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3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98" name="Google Shape;798;p3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3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803" name="Google Shape;803;p3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6" name="Google Shape;806;p3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807" name="Google Shape;807;p3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2" name="Google Shape;812;p3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813" name="Google Shape;813;p3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3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817" name="Google Shape;817;p3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3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822" name="Google Shape;822;p3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3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828" name="Google Shape;828;p3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3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835" name="Google Shape;835;p3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3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838" name="Google Shape;838;p3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3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842" name="Google Shape;842;p3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3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849" name="Google Shape;849;p3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3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855" name="Google Shape;855;p3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3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859" name="Google Shape;859;p3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860" name="Google Shape;860;p3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3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3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3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3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3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3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3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0" name="Google Shape;870;p3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3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77" name="Google Shape;877;p3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3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82" name="Google Shape;882;p3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7" name="Google Shape;887;p3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88" name="Google Shape;888;p3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3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95" name="Google Shape;895;p3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3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900" name="Google Shape;900;p3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3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905" name="Google Shape;905;p3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0" name="Google Shape;910;p3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911" name="Google Shape;911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1" name="Google Shape;921;p3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922" name="Google Shape;922;p3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5" name="Google Shape;925;p3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26" name="Google Shape;926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6" name="Google Shape;936;p3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937" name="Google Shape;937;p3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1" name="Google Shape;941;p3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942" name="Google Shape;942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2" name="Google Shape;952;p3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953" name="Google Shape;953;p3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3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961" name="Google Shape;961;p3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3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966" name="Google Shape;966;p3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3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71" name="Google Shape;971;p3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3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77" name="Google Shape;977;p3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3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84" name="Google Shape;984;p3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3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88" name="Google Shape;988;p3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3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94" name="Google Shape;994;p3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3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001" name="Google Shape;1001;p3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3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005" name="Google Shape;1005;p3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3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010" name="Google Shape;1010;p3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3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017" name="Google Shape;1017;p3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3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025" name="Google Shape;1025;p3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030" name="Google Shape;1030;p3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3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034" name="Google Shape;1034;p3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3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038" name="Google Shape;1038;p3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3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043" name="Google Shape;1043;p3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3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048" name="Google Shape;1048;p3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3" name="Google Shape;1053;p3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054" name="Google Shape;1054;p3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3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061" name="Google Shape;1061;p3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3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69" name="Google Shape;1069;p3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3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82" name="Google Shape;1082;p3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6" name="Google Shape;1086;p3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87" name="Google Shape;1087;p3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0" name="Google Shape;1090;p3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91" name="Google Shape;1091;p3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3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98" name="Google Shape;1098;p3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3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107" name="Google Shape;1107;p3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3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120" name="Google Shape;1120;p3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3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133" name="Google Shape;1133;p3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3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146" name="Google Shape;1146;p3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3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153" name="Google Shape;1153;p3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3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69" name="Google Shape;1169;p3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3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75" name="Google Shape;1175;p3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76" name="Google Shape;1176;p3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3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80" name="Google Shape;1180;p3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3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3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3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84" name="Google Shape;1184;p3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3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3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7" name="Google Shape;1187;p3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88" name="Google Shape;1188;p3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91" name="Google Shape;1191;p3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92" name="Google Shape;1192;p3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0" name="Google Shape;1200;p3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201" name="Google Shape;1201;p3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3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226" name="Google Shape;1226;p3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227" name="Google Shape;1227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9" name="Google Shape;1229;p3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230" name="Google Shape;1230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3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233" name="Google Shape;1233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35" name="Google Shape;1235;p3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236" name="Google Shape;1236;p3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39"/>
          <p:cNvSpPr txBox="1"/>
          <p:nvPr/>
        </p:nvSpPr>
        <p:spPr>
          <a:xfrm>
            <a:off x="2697250" y="780956"/>
            <a:ext cx="56298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Now you can use any emoji as an icon!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2" name="Google Shape;1242;p39"/>
          <p:cNvSpPr txBox="1"/>
          <p:nvPr/>
        </p:nvSpPr>
        <p:spPr>
          <a:xfrm>
            <a:off x="1341500" y="24093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39C0BA"/>
                </a:highlight>
                <a:latin typeface="Quicksand"/>
                <a:ea typeface="Quicksand"/>
                <a:cs typeface="Quicksand"/>
                <a:sym typeface="Quicksand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39C0BA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3" name="Google Shape;1243;p39"/>
          <p:cNvSpPr txBox="1"/>
          <p:nvPr/>
        </p:nvSpPr>
        <p:spPr>
          <a:xfrm>
            <a:off x="1182375" y="1042361"/>
            <a:ext cx="1440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39C0BA"/>
                </a:solidFill>
              </a:rPr>
              <a:t>😉</a:t>
            </a:r>
            <a:endParaRPr sz="9600">
              <a:solidFill>
                <a:srgbClr val="39C0BA"/>
              </a:solidFill>
            </a:endParaRPr>
          </a:p>
        </p:txBody>
      </p:sp>
      <p:sp>
        <p:nvSpPr>
          <p:cNvPr id="1244" name="Google Shape;1244;p39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51" name="Google Shape;1251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252" name="Google Shape;1252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253" name="Google Shape;1253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4" name="Google Shape;1254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5" name="Google Shape;1255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256" name="Google Shape;1256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7" name="Google Shape;1257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8" name="Google Shape;1258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259" name="Google Shape;1259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60" name="Google Shape;1260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61" name="Google Shape;1261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262" name="Google Shape;1262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63" name="Google Shape;1263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34AFC-5A9F-1E43-A13C-2DB259DE1D65}"/>
              </a:ext>
            </a:extLst>
          </p:cNvPr>
          <p:cNvSpPr txBox="1"/>
          <p:nvPr/>
        </p:nvSpPr>
        <p:spPr>
          <a:xfrm>
            <a:off x="1867573" y="2571750"/>
            <a:ext cx="5408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Job Characteristics Model</a:t>
            </a: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795A6E2B-7A13-394E-9C79-D89AF8D0D5CB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114009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/>
              <a:t>Identity</a:t>
            </a:r>
          </a:p>
          <a:p>
            <a:r>
              <a:rPr lang="en-US" sz="3600" dirty="0"/>
              <a:t>Significance</a:t>
            </a:r>
          </a:p>
          <a:p>
            <a:r>
              <a:rPr lang="en-US" sz="3600" dirty="0"/>
              <a:t>Feedback</a:t>
            </a:r>
          </a:p>
          <a:p>
            <a:r>
              <a:rPr lang="en-US" sz="3600" dirty="0"/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7739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11F3F6A4-8338-6148-B484-AACE85D660DF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19109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chemeClr val="bg1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BEE257B-9F6D-F24A-B895-AB3CA6C68945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79954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6EBA369F-2B8F-8E49-83CB-D7FB3159937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72004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538F3E8F-1400-4A4F-B5E9-005000FEE6F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3908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3CAA8A49-C44C-8143-93AD-A6DD12039768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59573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59129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C28DBB0-5AFB-6346-89B3-7A566E82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8575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rgbClr val="009A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9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rgbClr val="9B45D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219535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109581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DF777EB-9FC3-5741-BE91-754D70E0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87" y="1884537"/>
            <a:ext cx="3664531" cy="2837579"/>
          </a:xfrm>
          <a:prstGeom prst="rect">
            <a:avLst/>
          </a:prstGeom>
        </p:spPr>
      </p:pic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374862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A1901-4062-1447-B026-0B7A00EE0AF8}"/>
              </a:ext>
            </a:extLst>
          </p:cNvPr>
          <p:cNvSpPr txBox="1"/>
          <p:nvPr/>
        </p:nvSpPr>
        <p:spPr>
          <a:xfrm>
            <a:off x="5580607" y="1964498"/>
            <a:ext cx="3092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are all passionate about music, art, sex, and sports. There are no jobs in those industries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.” - Freakonomics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DF777EB-9FC3-5741-BE91-754D70E0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87" y="1884537"/>
            <a:ext cx="3664531" cy="2837579"/>
          </a:xfrm>
          <a:prstGeom prst="rect">
            <a:avLst/>
          </a:prstGeom>
        </p:spPr>
      </p:pic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3027877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  <a:p>
            <a:r>
              <a:rPr lang="en-US" dirty="0"/>
              <a:t>Commute time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AEB4C-861B-6845-814D-1E9FB203F30C}"/>
              </a:ext>
            </a:extLst>
          </p:cNvPr>
          <p:cNvSpPr txBox="1"/>
          <p:nvPr/>
        </p:nvSpPr>
        <p:spPr>
          <a:xfrm>
            <a:off x="159026" y="1776710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0C159-9002-BC47-A4F3-9A16727195DB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3908452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853635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  <a:p>
            <a:r>
              <a:rPr lang="en-US" dirty="0"/>
              <a:t>Technology &amp; Social Media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954913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86;p14">
            <a:extLst>
              <a:ext uri="{FF2B5EF4-FFF2-40B4-BE49-F238E27FC236}">
                <a16:creationId xmlns:a16="http://schemas.microsoft.com/office/drawing/2014/main" id="{A5531987-2A27-4649-98DC-B0E500E3A4DA}"/>
              </a:ext>
            </a:extLst>
          </p:cNvPr>
          <p:cNvSpPr txBox="1">
            <a:spLocks/>
          </p:cNvSpPr>
          <p:nvPr/>
        </p:nvSpPr>
        <p:spPr>
          <a:xfrm>
            <a:off x="1559213" y="1710804"/>
            <a:ext cx="743395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5400" b="1">
                <a:solidFill>
                  <a:srgbClr val="F3F3F3"/>
                </a:solidFill>
              </a:rPr>
              <a:t>Individual Performance &amp; Career Success</a:t>
            </a:r>
            <a:endParaRPr lang="en-US" sz="54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14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1710804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3F3F3"/>
                </a:solidFill>
              </a:rPr>
              <a:t>Individual Performance &amp; Career Success</a:t>
            </a:r>
            <a:endParaRPr sz="54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251E5-6AA4-F54A-A6FA-020E4FE6D2F4}"/>
              </a:ext>
            </a:extLst>
          </p:cNvPr>
          <p:cNvSpPr txBox="1"/>
          <p:nvPr/>
        </p:nvSpPr>
        <p:spPr>
          <a:xfrm>
            <a:off x="6227336" y="320095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48CF1-7B54-304C-B7FC-72EE6F7E6B1A}"/>
              </a:ext>
            </a:extLst>
          </p:cNvPr>
          <p:cNvSpPr txBox="1"/>
          <p:nvPr/>
        </p:nvSpPr>
        <p:spPr>
          <a:xfrm>
            <a:off x="6227336" y="4050108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Ladder</a:t>
            </a:r>
          </a:p>
        </p:txBody>
      </p:sp>
    </p:spTree>
    <p:extLst>
      <p:ext uri="{BB962C8B-B14F-4D97-AF65-F5344CB8AC3E}">
        <p14:creationId xmlns:p14="http://schemas.microsoft.com/office/powerpoint/2010/main" val="3245840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343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78143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75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52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57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6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7123768-720B-D94C-B98E-78A9FCC5C548}"/>
              </a:ext>
            </a:extLst>
          </p:cNvPr>
          <p:cNvSpPr txBox="1">
            <a:spLocks/>
          </p:cNvSpPr>
          <p:nvPr/>
        </p:nvSpPr>
        <p:spPr>
          <a:xfrm>
            <a:off x="4958280" y="2554167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Parents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</p:txBody>
      </p:sp>
    </p:spTree>
    <p:extLst>
      <p:ext uri="{BB962C8B-B14F-4D97-AF65-F5344CB8AC3E}">
        <p14:creationId xmlns:p14="http://schemas.microsoft.com/office/powerpoint/2010/main" val="1389812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7123768-720B-D94C-B98E-78A9FCC5C548}"/>
              </a:ext>
            </a:extLst>
          </p:cNvPr>
          <p:cNvSpPr txBox="1">
            <a:spLocks/>
          </p:cNvSpPr>
          <p:nvPr/>
        </p:nvSpPr>
        <p:spPr>
          <a:xfrm>
            <a:off x="4958280" y="2554167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Parents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14C0008-FA08-734B-B46B-1415D707BB25}"/>
              </a:ext>
            </a:extLst>
          </p:cNvPr>
          <p:cNvSpPr txBox="1">
            <a:spLocks/>
          </p:cNvSpPr>
          <p:nvPr/>
        </p:nvSpPr>
        <p:spPr>
          <a:xfrm>
            <a:off x="2325410" y="1535277"/>
            <a:ext cx="4493180" cy="6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dirty="0"/>
              <a:t>Human Capital Investments</a:t>
            </a:r>
          </a:p>
        </p:txBody>
      </p:sp>
    </p:spTree>
    <p:extLst>
      <p:ext uri="{BB962C8B-B14F-4D97-AF65-F5344CB8AC3E}">
        <p14:creationId xmlns:p14="http://schemas.microsoft.com/office/powerpoint/2010/main" val="1993721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87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CA35E2-B3E4-7E4C-ACDC-59E1D000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57" y="1856531"/>
            <a:ext cx="7988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6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81055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18CEF21-1556-B543-B989-958F1C1AF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Translating</a:t>
            </a:r>
          </a:p>
        </p:txBody>
      </p:sp>
    </p:spTree>
    <p:extLst>
      <p:ext uri="{BB962C8B-B14F-4D97-AF65-F5344CB8AC3E}">
        <p14:creationId xmlns:p14="http://schemas.microsoft.com/office/powerpoint/2010/main" val="332857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F9C49106-531D-114A-A160-8D5785CDF06A}"/>
              </a:ext>
            </a:extLst>
          </p:cNvPr>
          <p:cNvSpPr txBox="1">
            <a:spLocks/>
          </p:cNvSpPr>
          <p:nvPr/>
        </p:nvSpPr>
        <p:spPr>
          <a:xfrm>
            <a:off x="3118965" y="460730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3864353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23D6CE-CB1D-2649-B5E0-8CD53A79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Translating (Scientist Practitioner Gap)</a:t>
            </a:r>
          </a:p>
          <a:p>
            <a:r>
              <a:rPr lang="en-US" dirty="0"/>
              <a:t>Protean &amp; Boundaryless</a:t>
            </a:r>
          </a:p>
        </p:txBody>
      </p:sp>
    </p:spTree>
    <p:extLst>
      <p:ext uri="{BB962C8B-B14F-4D97-AF65-F5344CB8AC3E}">
        <p14:creationId xmlns:p14="http://schemas.microsoft.com/office/powerpoint/2010/main" val="720991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Team Performance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742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Team Performance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C693-52F9-ED40-B7FE-DAC0BAEBAB86}"/>
              </a:ext>
            </a:extLst>
          </p:cNvPr>
          <p:cNvSpPr txBox="1"/>
          <p:nvPr/>
        </p:nvSpPr>
        <p:spPr>
          <a:xfrm>
            <a:off x="6227336" y="320095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Effective</a:t>
            </a:r>
          </a:p>
        </p:txBody>
      </p:sp>
    </p:spTree>
    <p:extLst>
      <p:ext uri="{BB962C8B-B14F-4D97-AF65-F5344CB8AC3E}">
        <p14:creationId xmlns:p14="http://schemas.microsoft.com/office/powerpoint/2010/main" val="2629064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8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6918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2899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F304B2-E7F1-334C-9451-A6109119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2" y="1413091"/>
            <a:ext cx="3969630" cy="17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15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5795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46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157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" name="Google Shape;76;p13">
            <a:extLst>
              <a:ext uri="{FF2B5EF4-FFF2-40B4-BE49-F238E27FC236}">
                <a16:creationId xmlns:a16="http://schemas.microsoft.com/office/drawing/2014/main" id="{94AF7D92-C881-D244-AE89-A721C69FF610}"/>
              </a:ext>
            </a:extLst>
          </p:cNvPr>
          <p:cNvSpPr txBox="1">
            <a:spLocks/>
          </p:cNvSpPr>
          <p:nvPr/>
        </p:nvSpPr>
        <p:spPr>
          <a:xfrm>
            <a:off x="1165475" y="2571750"/>
            <a:ext cx="9697495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MSU | Grad School | Career Path</a:t>
            </a:r>
          </a:p>
        </p:txBody>
      </p:sp>
    </p:spTree>
    <p:extLst>
      <p:ext uri="{BB962C8B-B14F-4D97-AF65-F5344CB8AC3E}">
        <p14:creationId xmlns:p14="http://schemas.microsoft.com/office/powerpoint/2010/main" val="460595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86273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EDEC-6361-5441-AE46-C7FFA4A7EF23}"/>
              </a:ext>
            </a:extLst>
          </p:cNvPr>
          <p:cNvSpPr/>
          <p:nvPr/>
        </p:nvSpPr>
        <p:spPr>
          <a:xfrm>
            <a:off x="7343869" y="4261906"/>
            <a:ext cx="1186248" cy="26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Line</a:t>
            </a:r>
          </a:p>
        </p:txBody>
      </p:sp>
    </p:spTree>
    <p:extLst>
      <p:ext uri="{BB962C8B-B14F-4D97-AF65-F5344CB8AC3E}">
        <p14:creationId xmlns:p14="http://schemas.microsoft.com/office/powerpoint/2010/main" val="3137829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4045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15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1640801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3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</a:t>
            </a:r>
          </a:p>
        </p:txBody>
      </p:sp>
    </p:spTree>
    <p:extLst>
      <p:ext uri="{BB962C8B-B14F-4D97-AF65-F5344CB8AC3E}">
        <p14:creationId xmlns:p14="http://schemas.microsoft.com/office/powerpoint/2010/main" val="3976139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  =</a:t>
            </a:r>
          </a:p>
        </p:txBody>
      </p:sp>
    </p:spTree>
    <p:extLst>
      <p:ext uri="{BB962C8B-B14F-4D97-AF65-F5344CB8AC3E}">
        <p14:creationId xmlns:p14="http://schemas.microsoft.com/office/powerpoint/2010/main" val="2619811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7725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DBD787-4880-EC4D-B31C-A31E0C3B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022" y="3276699"/>
            <a:ext cx="1078952" cy="16354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D68428-A870-DE46-8EFD-35CED6DF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911" y="3276699"/>
            <a:ext cx="1051637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Maybe Caveat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5AC8D-2D48-F84F-9C81-538846A51CEF}"/>
              </a:ext>
            </a:extLst>
          </p:cNvPr>
          <p:cNvSpPr txBox="1"/>
          <p:nvPr/>
        </p:nvSpPr>
        <p:spPr>
          <a:xfrm>
            <a:off x="2762054" y="2516957"/>
            <a:ext cx="59041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Correlational. External validity.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Low on data, high on buzzwords. I was going to present my dissertation </a:t>
            </a:r>
          </a:p>
          <a:p>
            <a:r>
              <a:rPr lang="en-US" dirty="0"/>
              <a:t>But I was asked to keep it basic. So I’m keeping it basic.</a:t>
            </a:r>
          </a:p>
        </p:txBody>
      </p:sp>
    </p:spTree>
    <p:extLst>
      <p:ext uri="{BB962C8B-B14F-4D97-AF65-F5344CB8AC3E}">
        <p14:creationId xmlns:p14="http://schemas.microsoft.com/office/powerpoint/2010/main" val="3298774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5170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614565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r>
              <a:rPr lang="en-US" sz="3600" dirty="0"/>
              <a:t>Cooperation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9218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</p:spTree>
    <p:extLst>
      <p:ext uri="{BB962C8B-B14F-4D97-AF65-F5344CB8AC3E}">
        <p14:creationId xmlns:p14="http://schemas.microsoft.com/office/powerpoint/2010/main" val="2627701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73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6833ED-F5C6-B24D-BB62-2329465714FA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19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D5058C-5001-914C-88AE-11E850E3AAA7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920594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AE2B87E-B1BE-7543-9F99-7821448BE69A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595148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F2FD26-66F4-074A-80E1-90EA62014CD4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26933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013CE1-B3B2-8F41-9A01-A6E40677552D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2076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know about finding meaning and being productive at work</a:t>
            </a:r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7CF0B2-BAFC-7B4C-9F8D-5954779E4F6F}"/>
              </a:ext>
            </a:extLst>
          </p:cNvPr>
          <p:cNvSpPr/>
          <p:nvPr/>
        </p:nvSpPr>
        <p:spPr>
          <a:xfrm>
            <a:off x="7230011" y="3615524"/>
            <a:ext cx="393192" cy="95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F27067-6F5A-E945-9C8A-B8262FD92486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82776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7CF0B2-BAFC-7B4C-9F8D-5954779E4F6F}"/>
              </a:ext>
            </a:extLst>
          </p:cNvPr>
          <p:cNvSpPr/>
          <p:nvPr/>
        </p:nvSpPr>
        <p:spPr>
          <a:xfrm>
            <a:off x="7230011" y="3615524"/>
            <a:ext cx="393192" cy="95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614D92-FE28-4A42-B11F-4F1A88C4435D}"/>
              </a:ext>
            </a:extLst>
          </p:cNvPr>
          <p:cNvSpPr/>
          <p:nvPr/>
        </p:nvSpPr>
        <p:spPr>
          <a:xfrm>
            <a:off x="7685045" y="3996214"/>
            <a:ext cx="393192" cy="570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7EE521A-31BB-2343-82B4-21EDB9DD23F3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110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7CF0B2-BAFC-7B4C-9F8D-5954779E4F6F}"/>
              </a:ext>
            </a:extLst>
          </p:cNvPr>
          <p:cNvSpPr/>
          <p:nvPr/>
        </p:nvSpPr>
        <p:spPr>
          <a:xfrm>
            <a:off x="7230011" y="3615524"/>
            <a:ext cx="393192" cy="95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614D92-FE28-4A42-B11F-4F1A88C4435D}"/>
              </a:ext>
            </a:extLst>
          </p:cNvPr>
          <p:cNvSpPr/>
          <p:nvPr/>
        </p:nvSpPr>
        <p:spPr>
          <a:xfrm>
            <a:off x="7685045" y="3996214"/>
            <a:ext cx="393192" cy="570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0156C44-E05A-5B42-BCE5-322F5D2B97ED}"/>
              </a:ext>
            </a:extLst>
          </p:cNvPr>
          <p:cNvSpPr/>
          <p:nvPr/>
        </p:nvSpPr>
        <p:spPr>
          <a:xfrm>
            <a:off x="8129965" y="4520958"/>
            <a:ext cx="3931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041A9C-5CC3-234F-AE6E-EB5F685A1076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2084719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169355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Beyond lab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2904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Beyond lab</a:t>
            </a:r>
          </a:p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7495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Beyond lab</a:t>
            </a:r>
          </a:p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40EA7C-750F-B54B-BDBE-F9523FA0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62" y="2465931"/>
            <a:ext cx="1509410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90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D1C65C-3370-8147-A294-8D1317F1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34258"/>
              </p:ext>
            </p:extLst>
          </p:nvPr>
        </p:nvGraphicFramePr>
        <p:xfrm>
          <a:off x="-1086238" y="2236144"/>
          <a:ext cx="9510148" cy="1071880"/>
        </p:xfrm>
        <a:graphic>
          <a:graphicData uri="http://schemas.openxmlformats.org/drawingml/2006/table">
            <a:tbl>
              <a:tblPr firstRow="1" bandRow="1">
                <a:tableStyleId>{F4068B2F-631A-4B18-B675-6F3427810A76}</a:tableStyleId>
              </a:tblPr>
              <a:tblGrid>
                <a:gridCol w="4755074">
                  <a:extLst>
                    <a:ext uri="{9D8B030D-6E8A-4147-A177-3AD203B41FA5}">
                      <a16:colId xmlns:a16="http://schemas.microsoft.com/office/drawing/2014/main" val="107647283"/>
                    </a:ext>
                  </a:extLst>
                </a:gridCol>
                <a:gridCol w="4755074">
                  <a:extLst>
                    <a:ext uri="{9D8B030D-6E8A-4147-A177-3AD203B41FA5}">
                      <a16:colId xmlns:a16="http://schemas.microsoft.com/office/drawing/2014/main" val="352236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Description</a:t>
                      </a:r>
                      <a:endParaRPr lang="en-US" sz="4000" b="1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70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Conditions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Is the context favorable to performing well?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37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599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Methods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497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Scale Development</a:t>
            </a:r>
          </a:p>
          <a:p>
            <a:r>
              <a:rPr lang="en-US" sz="3600" dirty="0"/>
              <a:t>Measurement Invariance</a:t>
            </a:r>
          </a:p>
          <a:p>
            <a:r>
              <a:rPr lang="en-US" sz="3600" dirty="0"/>
              <a:t>Meta Analysis</a:t>
            </a:r>
          </a:p>
          <a:p>
            <a:r>
              <a:rPr lang="en-US" sz="3600" dirty="0"/>
              <a:t>Networks</a:t>
            </a:r>
          </a:p>
          <a:p>
            <a:r>
              <a:rPr lang="en-US" sz="3600" dirty="0"/>
              <a:t>Dynamics </a:t>
            </a:r>
          </a:p>
          <a:p>
            <a:r>
              <a:rPr lang="en-US" sz="3600" dirty="0"/>
              <a:t>Computational Modeling</a:t>
            </a:r>
          </a:p>
          <a:p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1368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6FB88F-2A90-0341-A376-8FCADC85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122" y="2098550"/>
            <a:ext cx="4191163" cy="188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78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</a:rPr>
              <a:t>THIS IS A SLIDE TITLE</a:t>
            </a:r>
            <a:endParaRPr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2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Here you have:</a:t>
            </a: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/>
              <a:t>A list of items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/>
              <a:t>And some text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/>
              <a:t>But remember not to overload your slides with content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Your audience will listen to you or read the content, but won’t do both. </a:t>
            </a:r>
            <a:endParaRPr sz="240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What we know</a:t>
            </a:r>
            <a:endParaRPr sz="6600" b="1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013859" y="2922262"/>
            <a:ext cx="70321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… about being productive and finding meaning at work</a:t>
            </a:r>
            <a:endParaRPr sz="24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11" name="Google Shape;116;p18">
            <a:extLst>
              <a:ext uri="{FF2B5EF4-FFF2-40B4-BE49-F238E27FC236}">
                <a16:creationId xmlns:a16="http://schemas.microsoft.com/office/drawing/2014/main" id="{3476D8B1-A707-9D44-8C8F-291903423DC0}"/>
              </a:ext>
            </a:extLst>
          </p:cNvPr>
          <p:cNvSpPr txBox="1">
            <a:spLocks/>
          </p:cNvSpPr>
          <p:nvPr/>
        </p:nvSpPr>
        <p:spPr>
          <a:xfrm>
            <a:off x="4923370" y="1085889"/>
            <a:ext cx="16908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(don’t)</a:t>
            </a:r>
          </a:p>
        </p:txBody>
      </p:sp>
      <p:sp>
        <p:nvSpPr>
          <p:cNvPr id="12" name="Google Shape;116;p18">
            <a:extLst>
              <a:ext uri="{FF2B5EF4-FFF2-40B4-BE49-F238E27FC236}">
                <a16:creationId xmlns:a16="http://schemas.microsoft.com/office/drawing/2014/main" id="{2A5C1621-C64B-F24F-A23A-FF302C4EA824}"/>
              </a:ext>
            </a:extLst>
          </p:cNvPr>
          <p:cNvSpPr txBox="1">
            <a:spLocks/>
          </p:cNvSpPr>
          <p:nvPr/>
        </p:nvSpPr>
        <p:spPr>
          <a:xfrm>
            <a:off x="5529944" y="1498288"/>
            <a:ext cx="4776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^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A9893-AEE8-D543-8AB1-FF6F5BD736AA}"/>
              </a:ext>
            </a:extLst>
          </p:cNvPr>
          <p:cNvSpPr txBox="1"/>
          <p:nvPr/>
        </p:nvSpPr>
        <p:spPr>
          <a:xfrm>
            <a:off x="1390651" y="4641078"/>
            <a:ext cx="1770036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dishopch@msu.edu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86E0521-6DA5-9D43-97B9-19E45994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059" y="1830994"/>
            <a:ext cx="1299444" cy="1496527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4D607735-B954-B744-8E0F-CBFC21BA7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7036" y="4717986"/>
            <a:ext cx="456343" cy="45634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8D024F0-1987-A642-A39F-EB307D97C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595" y="4698482"/>
            <a:ext cx="505988" cy="5059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3D53D2-A3D6-E044-9953-B27A37604DB7}"/>
              </a:ext>
            </a:extLst>
          </p:cNvPr>
          <p:cNvSpPr txBox="1"/>
          <p:nvPr/>
        </p:nvSpPr>
        <p:spPr>
          <a:xfrm>
            <a:off x="3730103" y="4641078"/>
            <a:ext cx="84189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Cdishop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7096BC-5A02-604B-A2E9-A47D76BFB293}"/>
              </a:ext>
            </a:extLst>
          </p:cNvPr>
          <p:cNvSpPr txBox="1"/>
          <p:nvPr/>
        </p:nvSpPr>
        <p:spPr>
          <a:xfrm>
            <a:off x="6938183" y="4641078"/>
            <a:ext cx="194636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Christopher R. </a:t>
            </a:r>
            <a:r>
              <a:rPr lang="en-US" dirty="0" err="1">
                <a:solidFill>
                  <a:schemeClr val="bg1"/>
                </a:solidFill>
              </a:rPr>
              <a:t>Dishop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8637" y="1051800"/>
            <a:ext cx="3842700" cy="3842400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</a:rPr>
              <a:t>A PICTURE IS WORTH A THOUSAND WORDS</a:t>
            </a:r>
            <a:endParaRPr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380725" y="2072400"/>
            <a:ext cx="506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body" idx="4294967295"/>
          </p:nvPr>
        </p:nvSpPr>
        <p:spPr>
          <a:xfrm>
            <a:off x="1171500" y="2170913"/>
            <a:ext cx="2653200" cy="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WANT BIG IMPACT?</a:t>
            </a:r>
            <a:endParaRPr sz="18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3F3F3"/>
                </a:solidFill>
              </a:rPr>
              <a:t>Use big image.</a:t>
            </a:r>
            <a:endParaRPr sz="1800" b="1">
              <a:solidFill>
                <a:srgbClr val="F3F3F3"/>
              </a:solidFill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E3037"/>
                </a:solidFill>
              </a:rPr>
              <a:t>88</a:t>
            </a:fld>
            <a:endParaRPr>
              <a:solidFill>
                <a:srgbClr val="2E3037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3436209" y="1631925"/>
            <a:ext cx="2290800" cy="2273400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Gray</a:t>
            </a:r>
            <a:endParaRPr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369925" y="1631925"/>
            <a:ext cx="2290800" cy="2273400"/>
          </a:xfrm>
          <a:prstGeom prst="ellipse">
            <a:avLst/>
          </a:prstGeom>
          <a:noFill/>
          <a:ln w="9525" cap="flat" cmpd="sng">
            <a:solidFill>
              <a:srgbClr val="39C0B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White</a:t>
            </a:r>
            <a:endParaRPr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5534528" y="1631925"/>
            <a:ext cx="2290800" cy="22734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Black</a:t>
            </a:r>
            <a:endParaRPr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C693-52F9-ED40-B7FE-DAC0BAEBAB86}"/>
              </a:ext>
            </a:extLst>
          </p:cNvPr>
          <p:cNvSpPr txBox="1"/>
          <p:nvPr/>
        </p:nvSpPr>
        <p:spPr>
          <a:xfrm>
            <a:off x="6227336" y="3200951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Engaged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8ABF7-A785-404A-95B3-6066ED6AA1F7}"/>
              </a:ext>
            </a:extLst>
          </p:cNvPr>
          <p:cNvSpPr txBox="1"/>
          <p:nvPr/>
        </p:nvSpPr>
        <p:spPr>
          <a:xfrm>
            <a:off x="6227336" y="4050108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Satisfied</a:t>
            </a:r>
          </a:p>
        </p:txBody>
      </p:sp>
    </p:spTree>
    <p:extLst>
      <p:ext uri="{BB962C8B-B14F-4D97-AF65-F5344CB8AC3E}">
        <p14:creationId xmlns:p14="http://schemas.microsoft.com/office/powerpoint/2010/main" val="28053454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9" name="Google Shape;169;p24"/>
          <p:cNvGraphicFramePr/>
          <p:nvPr/>
        </p:nvGraphicFramePr>
        <p:xfrm>
          <a:off x="9438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{F4068B2F-631A-4B18-B675-6F3427810A76}</a:tableStyleId>
              </a:tblPr>
              <a:tblGrid>
                <a:gridCol w="181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</a:t>
                      </a:r>
                      <a:endParaRPr sz="110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</a:t>
                      </a:r>
                      <a:endParaRPr sz="110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</a:t>
                      </a:r>
                      <a:endParaRPr sz="110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Yellow</a:t>
                      </a:r>
                      <a:endParaRPr sz="110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1100"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20</a:t>
                      </a:r>
                      <a:endParaRPr sz="1100"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1100"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Blue</a:t>
                      </a:r>
                      <a:endParaRPr sz="110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30</a:t>
                      </a:r>
                      <a:endParaRPr sz="1100"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</a:t>
                      </a:r>
                      <a:endParaRPr sz="1100"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1100"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Orange</a:t>
                      </a:r>
                      <a:endParaRPr sz="110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1100"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24</a:t>
                      </a:r>
                      <a:endParaRPr sz="1100"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sz="1100"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/>
          <p:nvPr/>
        </p:nvSpPr>
        <p:spPr>
          <a:xfrm>
            <a:off x="1260501" y="1069249"/>
            <a:ext cx="7425928" cy="353754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noFill/>
          <a:ln w="9525" cap="flat" cmpd="sng">
            <a:solidFill>
              <a:srgbClr val="636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2733475" y="1709513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39C0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our office</a:t>
            </a:r>
            <a:endParaRPr sz="800" b="1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78" name="Google Shape;178;p25"/>
          <p:cNvGrpSpPr/>
          <p:nvPr/>
        </p:nvGrpSpPr>
        <p:grpSpPr>
          <a:xfrm>
            <a:off x="1850905" y="2045502"/>
            <a:ext cx="95669" cy="255600"/>
            <a:chOff x="1532100" y="3453325"/>
            <a:chExt cx="121500" cy="340800"/>
          </a:xfrm>
        </p:grpSpPr>
        <p:sp>
          <p:nvSpPr>
            <p:cNvPr id="179" name="Google Shape;179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" name="Google Shape;180;p25"/>
            <p:cNvCxnSpPr>
              <a:stCxn id="179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81" name="Google Shape;181;p25"/>
          <p:cNvGrpSpPr/>
          <p:nvPr/>
        </p:nvGrpSpPr>
        <p:grpSpPr>
          <a:xfrm>
            <a:off x="3339815" y="3552398"/>
            <a:ext cx="95669" cy="255600"/>
            <a:chOff x="1532100" y="3453325"/>
            <a:chExt cx="121500" cy="340800"/>
          </a:xfrm>
        </p:grpSpPr>
        <p:sp>
          <p:nvSpPr>
            <p:cNvPr id="182" name="Google Shape;182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3" name="Google Shape;183;p25"/>
            <p:cNvCxnSpPr>
              <a:stCxn id="182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84" name="Google Shape;184;p25"/>
          <p:cNvGrpSpPr/>
          <p:nvPr/>
        </p:nvGrpSpPr>
        <p:grpSpPr>
          <a:xfrm>
            <a:off x="4990709" y="3766586"/>
            <a:ext cx="95669" cy="255600"/>
            <a:chOff x="1532100" y="3453325"/>
            <a:chExt cx="121500" cy="340800"/>
          </a:xfrm>
        </p:grpSpPr>
        <p:sp>
          <p:nvSpPr>
            <p:cNvPr id="185" name="Google Shape;185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" name="Google Shape;186;p25"/>
            <p:cNvCxnSpPr>
              <a:stCxn id="185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87" name="Google Shape;187;p25"/>
          <p:cNvGrpSpPr/>
          <p:nvPr/>
        </p:nvGrpSpPr>
        <p:grpSpPr>
          <a:xfrm>
            <a:off x="4331042" y="1863000"/>
            <a:ext cx="95669" cy="255600"/>
            <a:chOff x="1532100" y="3453325"/>
            <a:chExt cx="121500" cy="340800"/>
          </a:xfrm>
        </p:grpSpPr>
        <p:sp>
          <p:nvSpPr>
            <p:cNvPr id="188" name="Google Shape;188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" name="Google Shape;189;p25"/>
            <p:cNvCxnSpPr>
              <a:stCxn id="188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90" name="Google Shape;190;p25"/>
          <p:cNvGrpSpPr/>
          <p:nvPr/>
        </p:nvGrpSpPr>
        <p:grpSpPr>
          <a:xfrm>
            <a:off x="6935377" y="2301109"/>
            <a:ext cx="95669" cy="255600"/>
            <a:chOff x="1532100" y="3453325"/>
            <a:chExt cx="121500" cy="340800"/>
          </a:xfrm>
        </p:grpSpPr>
        <p:sp>
          <p:nvSpPr>
            <p:cNvPr id="191" name="Google Shape;191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25"/>
            <p:cNvCxnSpPr>
              <a:stCxn id="191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93" name="Google Shape;193;p25"/>
          <p:cNvGrpSpPr/>
          <p:nvPr/>
        </p:nvGrpSpPr>
        <p:grpSpPr>
          <a:xfrm>
            <a:off x="7576534" y="3808000"/>
            <a:ext cx="95669" cy="255600"/>
            <a:chOff x="1532100" y="3453325"/>
            <a:chExt cx="121500" cy="340800"/>
          </a:xfrm>
        </p:grpSpPr>
        <p:sp>
          <p:nvSpPr>
            <p:cNvPr id="194" name="Google Shape;194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5" name="Google Shape;195;p25"/>
            <p:cNvCxnSpPr>
              <a:stCxn id="194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ctrTitle" idx="4294967295"/>
          </p:nvPr>
        </p:nvSpPr>
        <p:spPr>
          <a:xfrm>
            <a:off x="1377875" y="1991813"/>
            <a:ext cx="477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2E3037"/>
                </a:solidFill>
              </a:rPr>
              <a:t>89,526,124</a:t>
            </a:r>
            <a:endParaRPr sz="6000" b="1">
              <a:solidFill>
                <a:srgbClr val="2E3037"/>
              </a:solidFill>
            </a:endParaRPr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4294967295"/>
          </p:nvPr>
        </p:nvSpPr>
        <p:spPr>
          <a:xfrm>
            <a:off x="1377900" y="2840063"/>
            <a:ext cx="4776600" cy="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Whoa! That’s a big number, aren’t you proud?</a:t>
            </a:r>
            <a:endParaRPr sz="2400"/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ctrTitle" idx="4294967295"/>
          </p:nvPr>
        </p:nvSpPr>
        <p:spPr>
          <a:xfrm>
            <a:off x="1284950" y="705150"/>
            <a:ext cx="70971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89,526,124$</a:t>
            </a:r>
            <a:endParaRPr sz="4800" b="1"/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4294967295"/>
          </p:nvPr>
        </p:nvSpPr>
        <p:spPr>
          <a:xfrm>
            <a:off x="1284950" y="1316060"/>
            <a:ext cx="70971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10" name="Google Shape;210;p27"/>
          <p:cNvSpPr txBox="1">
            <a:spLocks noGrp="1"/>
          </p:cNvSpPr>
          <p:nvPr>
            <p:ph type="ctrTitle" idx="4294967295"/>
          </p:nvPr>
        </p:nvSpPr>
        <p:spPr>
          <a:xfrm>
            <a:off x="1284950" y="3334053"/>
            <a:ext cx="70971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100%</a:t>
            </a:r>
            <a:endParaRPr sz="4800" b="1"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4294967295"/>
          </p:nvPr>
        </p:nvSpPr>
        <p:spPr>
          <a:xfrm>
            <a:off x="1284950" y="3944963"/>
            <a:ext cx="70971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12" name="Google Shape;212;p27"/>
          <p:cNvSpPr txBox="1">
            <a:spLocks noGrp="1"/>
          </p:cNvSpPr>
          <p:nvPr>
            <p:ph type="ctrTitle" idx="4294967295"/>
          </p:nvPr>
        </p:nvSpPr>
        <p:spPr>
          <a:xfrm>
            <a:off x="1284950" y="2019601"/>
            <a:ext cx="70971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185,244 users</a:t>
            </a:r>
            <a:endParaRPr sz="4800" b="1"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4294967295"/>
          </p:nvPr>
        </p:nvSpPr>
        <p:spPr>
          <a:xfrm>
            <a:off x="1284950" y="2630511"/>
            <a:ext cx="70971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14" name="Google Shape;214;p2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844675" y="105165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844675" y="368055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222" name="Google Shape;222;p28"/>
          <p:cNvCxnSpPr/>
          <p:nvPr/>
        </p:nvCxnSpPr>
        <p:spPr>
          <a:xfrm rot="10800000">
            <a:off x="1529307" y="3621639"/>
            <a:ext cx="0" cy="11592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23" name="Google Shape;223;p28"/>
          <p:cNvCxnSpPr/>
          <p:nvPr/>
        </p:nvCxnSpPr>
        <p:spPr>
          <a:xfrm rot="10800000">
            <a:off x="1529307" y="1082345"/>
            <a:ext cx="0" cy="11592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4" name="Google Shape;224;p28"/>
          <p:cNvSpPr txBox="1"/>
          <p:nvPr/>
        </p:nvSpPr>
        <p:spPr>
          <a:xfrm>
            <a:off x="2215650" y="2709713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Second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2215651" y="3979369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Last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2215650" y="1440056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First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27" name="Google Shape;227;p28"/>
          <p:cNvCxnSpPr/>
          <p:nvPr/>
        </p:nvCxnSpPr>
        <p:spPr>
          <a:xfrm rot="10800000">
            <a:off x="1529307" y="2351992"/>
            <a:ext cx="0" cy="11592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1165475" y="11792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2"/>
          </p:nvPr>
        </p:nvSpPr>
        <p:spPr>
          <a:xfrm>
            <a:off x="3692250" y="11792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6219025" y="11792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1165475" y="28937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2"/>
          </p:nvPr>
        </p:nvSpPr>
        <p:spPr>
          <a:xfrm>
            <a:off x="3692250" y="28937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3"/>
          </p:nvPr>
        </p:nvSpPr>
        <p:spPr>
          <a:xfrm>
            <a:off x="6219025" y="28937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40" name="Google Shape;240;p29"/>
          <p:cNvGrpSpPr/>
          <p:nvPr/>
        </p:nvGrpSpPr>
        <p:grpSpPr>
          <a:xfrm>
            <a:off x="1286340" y="974626"/>
            <a:ext cx="312754" cy="287131"/>
            <a:chOff x="1236875" y="1623900"/>
            <a:chExt cx="465200" cy="455475"/>
          </a:xfrm>
        </p:grpSpPr>
        <p:sp>
          <p:nvSpPr>
            <p:cNvPr id="241" name="Google Shape;241;p2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3809392" y="977500"/>
            <a:ext cx="293123" cy="274839"/>
            <a:chOff x="1923675" y="1633650"/>
            <a:chExt cx="436000" cy="435975"/>
          </a:xfrm>
        </p:grpSpPr>
        <p:sp>
          <p:nvSpPr>
            <p:cNvPr id="249" name="Google Shape;249;p2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9"/>
          <p:cNvSpPr/>
          <p:nvPr/>
        </p:nvSpPr>
        <p:spPr>
          <a:xfrm>
            <a:off x="1285550" y="2710460"/>
            <a:ext cx="269374" cy="252586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9"/>
          <p:cNvGrpSpPr/>
          <p:nvPr/>
        </p:nvGrpSpPr>
        <p:grpSpPr>
          <a:xfrm>
            <a:off x="3798515" y="2677513"/>
            <a:ext cx="239893" cy="318588"/>
            <a:chOff x="3979850" y="1598950"/>
            <a:chExt cx="356825" cy="505375"/>
          </a:xfrm>
        </p:grpSpPr>
        <p:sp>
          <p:nvSpPr>
            <p:cNvPr id="257" name="Google Shape;257;p2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29"/>
          <p:cNvGrpSpPr/>
          <p:nvPr/>
        </p:nvGrpSpPr>
        <p:grpSpPr>
          <a:xfrm>
            <a:off x="6312831" y="2745832"/>
            <a:ext cx="316031" cy="181949"/>
            <a:chOff x="4595425" y="1707325"/>
            <a:chExt cx="470075" cy="288625"/>
          </a:xfrm>
        </p:grpSpPr>
        <p:sp>
          <p:nvSpPr>
            <p:cNvPr id="260" name="Google Shape;260;p2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29"/>
          <p:cNvGrpSpPr/>
          <p:nvPr/>
        </p:nvGrpSpPr>
        <p:grpSpPr>
          <a:xfrm>
            <a:off x="6343673" y="979622"/>
            <a:ext cx="295560" cy="277140"/>
            <a:chOff x="2594050" y="1631825"/>
            <a:chExt cx="439625" cy="439625"/>
          </a:xfrm>
        </p:grpSpPr>
        <p:sp>
          <p:nvSpPr>
            <p:cNvPr id="266" name="Google Shape;266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You can copy&amp;paste graphs from </a:t>
            </a:r>
            <a:r>
              <a:rPr lang="en" u="sng">
                <a:solidFill>
                  <a:srgbClr val="F3F3F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Sheets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238" y="114300"/>
            <a:ext cx="5150644" cy="427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>
            <a:spLocks noGrp="1"/>
          </p:cNvSpPr>
          <p:nvPr>
            <p:ph type="body" idx="4294967295"/>
          </p:nvPr>
        </p:nvSpPr>
        <p:spPr>
          <a:xfrm>
            <a:off x="1319400" y="2278688"/>
            <a:ext cx="32313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MOBILE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83" name="Google Shape;283;p3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564547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  <a:endParaRPr sz="10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85" name="Google Shape;285;p31"/>
          <p:cNvGrpSpPr/>
          <p:nvPr/>
        </p:nvGrpSpPr>
        <p:grpSpPr>
          <a:xfrm>
            <a:off x="5586350" y="373572"/>
            <a:ext cx="2119546" cy="4396359"/>
            <a:chOff x="2547150" y="238125"/>
            <a:chExt cx="2525675" cy="5238750"/>
          </a:xfrm>
        </p:grpSpPr>
        <p:sp>
          <p:nvSpPr>
            <p:cNvPr id="286" name="Google Shape;286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636A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636A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636A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body" idx="4294967295"/>
          </p:nvPr>
        </p:nvSpPr>
        <p:spPr>
          <a:xfrm>
            <a:off x="1319400" y="2278688"/>
            <a:ext cx="32313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TABLET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95" name="Google Shape;295;p32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296" name="Google Shape;296;p32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  <a:endParaRPr sz="10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97" name="Google Shape;297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98" name="Google Shape;298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636A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636A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636A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/>
          <p:nvPr/>
        </p:nvSpPr>
        <p:spPr>
          <a:xfrm>
            <a:off x="4160443" y="965894"/>
            <a:ext cx="4176000" cy="2702700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  <a:endParaRPr sz="10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7" name="Google Shape;307;p33"/>
          <p:cNvSpPr txBox="1">
            <a:spLocks noGrp="1"/>
          </p:cNvSpPr>
          <p:nvPr>
            <p:ph type="body" idx="4294967295"/>
          </p:nvPr>
        </p:nvSpPr>
        <p:spPr>
          <a:xfrm>
            <a:off x="1319400" y="2278700"/>
            <a:ext cx="23256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DESKTOP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08" name="Google Shape;308;p33"/>
          <p:cNvSpPr/>
          <p:nvPr/>
        </p:nvSpPr>
        <p:spPr>
          <a:xfrm>
            <a:off x="3973449" y="774894"/>
            <a:ext cx="4549726" cy="359617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6389</Words>
  <Application>Microsoft Macintosh PowerPoint</Application>
  <PresentationFormat>On-screen Show (16:9)</PresentationFormat>
  <Paragraphs>845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Montserrat</vt:lpstr>
      <vt:lpstr>Quicksand</vt:lpstr>
      <vt:lpstr>Verdana</vt:lpstr>
      <vt:lpstr>Eleanor template</vt:lpstr>
      <vt:lpstr>What we know</vt:lpstr>
      <vt:lpstr>Agenda</vt:lpstr>
      <vt:lpstr>Agenda</vt:lpstr>
      <vt:lpstr>Agenda</vt:lpstr>
      <vt:lpstr>Agenda</vt:lpstr>
      <vt:lpstr>Maybe Caveat</vt:lpstr>
      <vt:lpstr>What we know about finding meaning and being productive at work</vt:lpstr>
      <vt:lpstr>PowerPoint Presentation</vt:lpstr>
      <vt:lpstr>PowerPoint Presentation</vt:lpstr>
      <vt:lpstr>Meaningful Work</vt:lpstr>
      <vt:lpstr>Meaningful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TRANSITION HEADLINE</vt:lpstr>
      <vt:lpstr>PowerPoint Presentation</vt:lpstr>
      <vt:lpstr>THIS IS A SLIDE TITLE</vt:lpstr>
      <vt:lpstr>What we know</vt:lpstr>
      <vt:lpstr>YOU CAN ALSO SPLIT YOUR CONTENT</vt:lpstr>
      <vt:lpstr>IN TWO OR THREE COLUMNS</vt:lpstr>
      <vt:lpstr>A PICTURE IS WORTH A THOUSAND WORDS</vt:lpstr>
      <vt:lpstr>PowerPoint Presentation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Christopher Dishop</cp:lastModifiedBy>
  <cp:revision>39</cp:revision>
  <dcterms:modified xsi:type="dcterms:W3CDTF">2020-10-09T17:56:44Z</dcterms:modified>
</cp:coreProperties>
</file>